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15"/>
  </p:notesMasterIdLst>
  <p:sldIdLst>
    <p:sldId id="256" r:id="rId2"/>
    <p:sldId id="257" r:id="rId3"/>
    <p:sldId id="262" r:id="rId4"/>
    <p:sldId id="261" r:id="rId5"/>
    <p:sldId id="285" r:id="rId6"/>
    <p:sldId id="263" r:id="rId7"/>
    <p:sldId id="264" r:id="rId8"/>
    <p:sldId id="265" r:id="rId9"/>
    <p:sldId id="287" r:id="rId10"/>
    <p:sldId id="288" r:id="rId11"/>
    <p:sldId id="286" r:id="rId12"/>
    <p:sldId id="277" r:id="rId13"/>
    <p:sldId id="278" r:id="rId14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Consolas" panose="020B0609020204030204" pitchFamily="49" charset="0"/>
      <p:regular r:id="rId20"/>
      <p:bold r:id="rId21"/>
      <p:italic r:id="rId22"/>
      <p:boldItalic r:id="rId23"/>
    </p:embeddedFont>
    <p:embeddedFont>
      <p:font typeface="Ink Free" panose="03080402000500000000" pitchFamily="66" charset="0"/>
      <p:regular r:id="rId24"/>
    </p:embeddedFont>
    <p:embeddedFont>
      <p:font typeface="Lato" panose="020F0502020204030203" pitchFamily="34" charset="0"/>
      <p:regular r:id="rId25"/>
      <p:bold r:id="rId26"/>
      <p:italic r:id="rId27"/>
      <p:boldItalic r:id="rId28"/>
    </p:embeddedFont>
    <p:embeddedFont>
      <p:font typeface="Lexend Deca" panose="020B0604020202020204" charset="0"/>
      <p:regular r:id="rId29"/>
    </p:embeddedFont>
    <p:embeddedFont>
      <p:font typeface="Muli Regular" panose="020B0604020202020204" charset="0"/>
      <p:regular r:id="rId30"/>
      <p:bold r:id="rId31"/>
      <p:italic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60BA946-178B-44F4-90C3-03AAAEF04284}">
  <a:tblStyle styleId="{360BA946-178B-44F4-90C3-03AAAEF0428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65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21" Type="http://schemas.openxmlformats.org/officeDocument/2006/relationships/font" Target="fonts/font6.fntdata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33" Type="http://schemas.openxmlformats.org/officeDocument/2006/relationships/font" Target="fonts/font18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32" Type="http://schemas.openxmlformats.org/officeDocument/2006/relationships/font" Target="fonts/font17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font" Target="fonts/font1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font" Target="fonts/font15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25"/>
            <a:ext cx="914395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685800" y="1991825"/>
            <a:ext cx="45390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580550" y="1352550"/>
            <a:ext cx="6014400" cy="3161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⬡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∙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∙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body" idx="1"/>
          </p:nvPr>
        </p:nvSpPr>
        <p:spPr>
          <a:xfrm>
            <a:off x="580550" y="1352550"/>
            <a:ext cx="2841000" cy="3155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⬡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∙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∙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body" idx="2"/>
          </p:nvPr>
        </p:nvSpPr>
        <p:spPr>
          <a:xfrm>
            <a:off x="3753943" y="1352550"/>
            <a:ext cx="2841000" cy="3155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⬡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∙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∙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7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4056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body" idx="1"/>
          </p:nvPr>
        </p:nvSpPr>
        <p:spPr>
          <a:xfrm>
            <a:off x="580550" y="1352550"/>
            <a:ext cx="2005800" cy="3202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⬡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∙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∙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body" idx="2"/>
          </p:nvPr>
        </p:nvSpPr>
        <p:spPr>
          <a:xfrm>
            <a:off x="2780447" y="1352550"/>
            <a:ext cx="2005800" cy="3202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⬡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∙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∙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body" idx="3"/>
          </p:nvPr>
        </p:nvSpPr>
        <p:spPr>
          <a:xfrm>
            <a:off x="4980344" y="1352550"/>
            <a:ext cx="2005800" cy="3202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⬡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∙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∙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· Small circuit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10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_1_1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2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rgbClr val="A458FF"/>
            </a:gs>
            <a:gs pos="39000">
              <a:srgbClr val="3544FF"/>
            </a:gs>
            <a:gs pos="100000">
              <a:srgbClr val="0A2F9E"/>
            </a:gs>
          </a:gsLst>
          <a:lin ang="8100019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80550" y="1352550"/>
            <a:ext cx="6014400" cy="31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Muli Regular"/>
              <a:buChar char="⬡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lvl="1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lvl="2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lvl="3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lvl="4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lvl="5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lvl="6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lvl="7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lvl="8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lvl="2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lvl="3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lvl="4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lvl="5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lvl="6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lvl="7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lvl="8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  <p:sldLayoutId id="2147483653" r:id="rId4"/>
    <p:sldLayoutId id="2147483656" r:id="rId5"/>
    <p:sldLayoutId id="2147483658" r:id="rId6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.png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11" Type="http://schemas.openxmlformats.org/officeDocument/2006/relationships/image" Target="../media/image7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3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OPENAURA</a:t>
            </a:r>
            <a:r>
              <a:rPr lang="en-IN" sz="3600" b="0" dirty="0">
                <a:latin typeface="Lexend Deca" panose="020B0604020202020204" charset="0"/>
                <a:cs typeface="Lexend Deca" panose="020B0604020202020204" charset="0"/>
              </a:rPr>
              <a:t>NB</a:t>
            </a:r>
            <a:endParaRPr sz="3600" b="0" dirty="0">
              <a:latin typeface="Lexend Deca" panose="020B0604020202020204" charset="0"/>
              <a:cs typeface="Lexend Deca" panose="020B0604020202020204" charset="0"/>
            </a:endParaRPr>
          </a:p>
        </p:txBody>
      </p:sp>
      <p:pic>
        <p:nvPicPr>
          <p:cNvPr id="61" name="Google Shape;61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94475" y="1050906"/>
            <a:ext cx="1782850" cy="203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20814" y="378324"/>
            <a:ext cx="662500" cy="72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93770" y="884611"/>
            <a:ext cx="482075" cy="52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21692" y="4034576"/>
            <a:ext cx="586165" cy="68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404399" y="3624439"/>
            <a:ext cx="321850" cy="44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664593" y="3757882"/>
            <a:ext cx="321850" cy="448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770D52-CF31-41D6-8C36-3ACF5F14014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2E5708-A3FA-427F-989B-AE76D090E418}"/>
              </a:ext>
            </a:extLst>
          </p:cNvPr>
          <p:cNvSpPr txBox="1"/>
          <p:nvPr/>
        </p:nvSpPr>
        <p:spPr>
          <a:xfrm>
            <a:off x="613185" y="2714579"/>
            <a:ext cx="20568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Lexend Deca" panose="020B0604020202020204" charset="0"/>
                <a:cs typeface="Lexend Deca" panose="020B0604020202020204" charset="0"/>
              </a:rPr>
              <a:t>Send control transfer</a:t>
            </a:r>
            <a:endParaRPr lang="en-IN" dirty="0">
              <a:solidFill>
                <a:schemeClr val="bg1"/>
              </a:solidFill>
              <a:latin typeface="Lexend Deca" panose="020B0604020202020204" charset="0"/>
              <a:cs typeface="Lexend Deca" panose="020B060402020202020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A1D88E-5736-4F90-8FA6-C6589940C088}"/>
              </a:ext>
            </a:extLst>
          </p:cNvPr>
          <p:cNvSpPr txBox="1"/>
          <p:nvPr/>
        </p:nvSpPr>
        <p:spPr>
          <a:xfrm>
            <a:off x="3056948" y="1852805"/>
            <a:ext cx="597233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err="1">
                <a:solidFill>
                  <a:schemeClr val="bg1"/>
                </a:solidFill>
                <a:latin typeface="Consolas" panose="020B0609020204030204" pitchFamily="49" charset="0"/>
                <a:cs typeface="Lexend Deca" panose="020B0604020202020204" charset="0"/>
              </a:rPr>
              <a:t>libusb_control_transfer</a:t>
            </a:r>
            <a:r>
              <a:rPr lang="en-IN" dirty="0">
                <a:solidFill>
                  <a:schemeClr val="bg1"/>
                </a:solidFill>
                <a:latin typeface="Consolas" panose="020B0609020204030204" pitchFamily="49" charset="0"/>
                <a:cs typeface="Lexend Deca" panose="020B0604020202020204" charset="0"/>
              </a:rPr>
              <a:t>(</a:t>
            </a:r>
            <a:r>
              <a:rPr lang="en-IN" dirty="0" err="1">
                <a:solidFill>
                  <a:schemeClr val="bg1"/>
                </a:solidFill>
                <a:latin typeface="Consolas" panose="020B0609020204030204" pitchFamily="49" charset="0"/>
                <a:cs typeface="Lexend Deca" panose="020B0604020202020204" charset="0"/>
              </a:rPr>
              <a:t>libusb_device_handle</a:t>
            </a:r>
            <a:r>
              <a:rPr lang="en-IN" dirty="0">
                <a:solidFill>
                  <a:schemeClr val="bg1"/>
                </a:solidFill>
                <a:latin typeface="Consolas" panose="020B0609020204030204" pitchFamily="49" charset="0"/>
                <a:cs typeface="Lexend Deca" panose="020B0604020202020204" charset="0"/>
              </a:rPr>
              <a:t> *</a:t>
            </a:r>
            <a:r>
              <a:rPr lang="en-IN" dirty="0" err="1">
                <a:solidFill>
                  <a:schemeClr val="bg1"/>
                </a:solidFill>
                <a:latin typeface="Consolas" panose="020B0609020204030204" pitchFamily="49" charset="0"/>
                <a:cs typeface="Lexend Deca" panose="020B0604020202020204" charset="0"/>
              </a:rPr>
              <a:t>dev_handle</a:t>
            </a:r>
            <a:r>
              <a:rPr lang="en-IN" dirty="0">
                <a:solidFill>
                  <a:schemeClr val="bg1"/>
                </a:solidFill>
                <a:latin typeface="Consolas" panose="020B0609020204030204" pitchFamily="49" charset="0"/>
                <a:cs typeface="Lexend Deca" panose="020B0604020202020204" charset="0"/>
              </a:rPr>
              <a:t>,</a:t>
            </a:r>
          </a:p>
          <a:p>
            <a:r>
              <a:rPr lang="en-IN" dirty="0">
                <a:solidFill>
                  <a:schemeClr val="bg1"/>
                </a:solidFill>
                <a:latin typeface="Consolas" panose="020B0609020204030204" pitchFamily="49" charset="0"/>
                <a:cs typeface="Lexend Deca" panose="020B0604020202020204" charset="0"/>
              </a:rPr>
              <a:t>		uint8_t  	</a:t>
            </a:r>
            <a:r>
              <a:rPr lang="en-IN" dirty="0" err="1">
                <a:solidFill>
                  <a:schemeClr val="bg1"/>
                </a:solidFill>
                <a:latin typeface="Consolas" panose="020B0609020204030204" pitchFamily="49" charset="0"/>
                <a:cs typeface="Lexend Deca" panose="020B0604020202020204" charset="0"/>
              </a:rPr>
              <a:t>bmRequestType</a:t>
            </a:r>
            <a:r>
              <a:rPr lang="en-IN" dirty="0">
                <a:solidFill>
                  <a:schemeClr val="bg1"/>
                </a:solidFill>
                <a:latin typeface="Consolas" panose="020B0609020204030204" pitchFamily="49" charset="0"/>
                <a:cs typeface="Lexend Deca" panose="020B0604020202020204" charset="0"/>
              </a:rPr>
              <a:t>,</a:t>
            </a:r>
          </a:p>
          <a:p>
            <a:r>
              <a:rPr lang="en-IN" dirty="0">
                <a:solidFill>
                  <a:schemeClr val="bg1"/>
                </a:solidFill>
                <a:latin typeface="Consolas" panose="020B0609020204030204" pitchFamily="49" charset="0"/>
                <a:cs typeface="Lexend Deca" panose="020B0604020202020204" charset="0"/>
              </a:rPr>
              <a:t>		uint8_t  	</a:t>
            </a:r>
            <a:r>
              <a:rPr lang="en-IN" dirty="0" err="1">
                <a:solidFill>
                  <a:schemeClr val="bg1"/>
                </a:solidFill>
                <a:latin typeface="Consolas" panose="020B0609020204030204" pitchFamily="49" charset="0"/>
                <a:cs typeface="Lexend Deca" panose="020B0604020202020204" charset="0"/>
              </a:rPr>
              <a:t>bRequest</a:t>
            </a:r>
            <a:r>
              <a:rPr lang="en-IN" dirty="0">
                <a:solidFill>
                  <a:schemeClr val="bg1"/>
                </a:solidFill>
                <a:latin typeface="Consolas" panose="020B0609020204030204" pitchFamily="49" charset="0"/>
                <a:cs typeface="Lexend Deca" panose="020B0604020202020204" charset="0"/>
              </a:rPr>
              <a:t>,</a:t>
            </a:r>
          </a:p>
          <a:p>
            <a:r>
              <a:rPr lang="en-IN" dirty="0">
                <a:solidFill>
                  <a:schemeClr val="bg1"/>
                </a:solidFill>
                <a:latin typeface="Consolas" panose="020B0609020204030204" pitchFamily="49" charset="0"/>
                <a:cs typeface="Lexend Deca" panose="020B0604020202020204" charset="0"/>
              </a:rPr>
              <a:t>		uint16_t  	</a:t>
            </a:r>
            <a:r>
              <a:rPr lang="en-IN" dirty="0" err="1">
                <a:solidFill>
                  <a:schemeClr val="bg1"/>
                </a:solidFill>
                <a:latin typeface="Consolas" panose="020B0609020204030204" pitchFamily="49" charset="0"/>
                <a:cs typeface="Lexend Deca" panose="020B0604020202020204" charset="0"/>
              </a:rPr>
              <a:t>wValue</a:t>
            </a:r>
            <a:r>
              <a:rPr lang="en-IN" dirty="0">
                <a:solidFill>
                  <a:schemeClr val="bg1"/>
                </a:solidFill>
                <a:latin typeface="Consolas" panose="020B0609020204030204" pitchFamily="49" charset="0"/>
                <a:cs typeface="Lexend Deca" panose="020B0604020202020204" charset="0"/>
              </a:rPr>
              <a:t>,</a:t>
            </a:r>
          </a:p>
          <a:p>
            <a:r>
              <a:rPr lang="en-IN" dirty="0">
                <a:solidFill>
                  <a:schemeClr val="bg1"/>
                </a:solidFill>
                <a:latin typeface="Consolas" panose="020B0609020204030204" pitchFamily="49" charset="0"/>
                <a:cs typeface="Lexend Deca" panose="020B0604020202020204" charset="0"/>
              </a:rPr>
              <a:t>		uint16_t  	</a:t>
            </a:r>
            <a:r>
              <a:rPr lang="en-IN" dirty="0" err="1">
                <a:solidFill>
                  <a:schemeClr val="bg1"/>
                </a:solidFill>
                <a:latin typeface="Consolas" panose="020B0609020204030204" pitchFamily="49" charset="0"/>
                <a:cs typeface="Lexend Deca" panose="020B0604020202020204" charset="0"/>
              </a:rPr>
              <a:t>wIndex</a:t>
            </a:r>
            <a:r>
              <a:rPr lang="en-IN" dirty="0">
                <a:solidFill>
                  <a:schemeClr val="bg1"/>
                </a:solidFill>
                <a:latin typeface="Consolas" panose="020B0609020204030204" pitchFamily="49" charset="0"/>
                <a:cs typeface="Lexend Deca" panose="020B0604020202020204" charset="0"/>
              </a:rPr>
              <a:t>,</a:t>
            </a:r>
          </a:p>
          <a:p>
            <a:r>
              <a:rPr lang="en-IN" dirty="0">
                <a:solidFill>
                  <a:schemeClr val="bg1"/>
                </a:solidFill>
                <a:latin typeface="Consolas" panose="020B0609020204030204" pitchFamily="49" charset="0"/>
                <a:cs typeface="Lexend Deca" panose="020B0604020202020204" charset="0"/>
              </a:rPr>
              <a:t>		unsigned char *  	data,</a:t>
            </a:r>
          </a:p>
          <a:p>
            <a:r>
              <a:rPr lang="en-IN" dirty="0">
                <a:solidFill>
                  <a:schemeClr val="bg1"/>
                </a:solidFill>
                <a:latin typeface="Consolas" panose="020B0609020204030204" pitchFamily="49" charset="0"/>
                <a:cs typeface="Lexend Deca" panose="020B0604020202020204" charset="0"/>
              </a:rPr>
              <a:t>		uint16_t  	</a:t>
            </a:r>
            <a:r>
              <a:rPr lang="en-IN" dirty="0" err="1">
                <a:solidFill>
                  <a:schemeClr val="bg1"/>
                </a:solidFill>
                <a:latin typeface="Consolas" panose="020B0609020204030204" pitchFamily="49" charset="0"/>
                <a:cs typeface="Lexend Deca" panose="020B0604020202020204" charset="0"/>
              </a:rPr>
              <a:t>wLength</a:t>
            </a:r>
            <a:r>
              <a:rPr lang="en-IN" dirty="0">
                <a:solidFill>
                  <a:schemeClr val="bg1"/>
                </a:solidFill>
                <a:latin typeface="Consolas" panose="020B0609020204030204" pitchFamily="49" charset="0"/>
                <a:cs typeface="Lexend Deca" panose="020B0604020202020204" charset="0"/>
              </a:rPr>
              <a:t>,</a:t>
            </a:r>
          </a:p>
          <a:p>
            <a:r>
              <a:rPr lang="en-IN" dirty="0">
                <a:solidFill>
                  <a:schemeClr val="bg1"/>
                </a:solidFill>
                <a:latin typeface="Consolas" panose="020B0609020204030204" pitchFamily="49" charset="0"/>
                <a:cs typeface="Lexend Deca" panose="020B0604020202020204" charset="0"/>
              </a:rPr>
              <a:t>		unsigned int  	timeout </a:t>
            </a:r>
          </a:p>
          <a:p>
            <a:r>
              <a:rPr lang="en-IN" dirty="0">
                <a:solidFill>
                  <a:schemeClr val="bg1"/>
                </a:solidFill>
                <a:latin typeface="Consolas" panose="020B0609020204030204" pitchFamily="49" charset="0"/>
                <a:cs typeface="Lexend Deca" panose="020B0604020202020204" charset="0"/>
              </a:rPr>
              <a:t>	) 	</a:t>
            </a:r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7DD80827-D236-44EB-9FE6-44ED25E5F4E5}"/>
              </a:ext>
            </a:extLst>
          </p:cNvPr>
          <p:cNvSpPr/>
          <p:nvPr/>
        </p:nvSpPr>
        <p:spPr>
          <a:xfrm>
            <a:off x="2592225" y="2418301"/>
            <a:ext cx="267774" cy="900332"/>
          </a:xfrm>
          <a:prstGeom prst="rightBrac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685367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B245D3D-44EB-4477-B25C-821161B5631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40605" y="-49"/>
            <a:ext cx="3603395" cy="5143500"/>
          </a:xfrm>
          <a:prstGeom prst="rect">
            <a:avLst/>
          </a:prstGeom>
          <a:solidFill>
            <a:schemeClr val="tx1">
              <a:lumMod val="75000"/>
              <a:lumOff val="25000"/>
              <a:alpha val="0"/>
            </a:schemeClr>
          </a:solidFill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593E96B-9766-4D8A-A4EA-861D485C72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50" y="205975"/>
            <a:ext cx="6014400" cy="857400"/>
          </a:xfrm>
        </p:spPr>
        <p:txBody>
          <a:bodyPr/>
          <a:lstStyle/>
          <a:p>
            <a:r>
              <a:rPr lang="en-IN" dirty="0"/>
              <a:t>Explore the code further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EE2C84-8DDF-46EE-9DCB-7714F1618F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549" y="1352550"/>
            <a:ext cx="8232859" cy="3161700"/>
          </a:xfrm>
        </p:spPr>
        <p:txBody>
          <a:bodyPr/>
          <a:lstStyle/>
          <a:p>
            <a:r>
              <a:rPr lang="en-IN" dirty="0">
                <a:latin typeface="Lexend Deca" panose="020B0604020202020204" charset="0"/>
                <a:cs typeface="Lexend Deca" panose="020B0604020202020204" charset="0"/>
              </a:rPr>
              <a:t>View the code on 	     at </a:t>
            </a:r>
            <a:br>
              <a:rPr lang="en-IN" dirty="0">
                <a:latin typeface="Lexend Deca" panose="020B0604020202020204" charset="0"/>
                <a:cs typeface="Lexend Deca" panose="020B0604020202020204" charset="0"/>
              </a:rPr>
            </a:br>
            <a:r>
              <a:rPr lang="en-IN" sz="1600" dirty="0">
                <a:latin typeface="Consolas" panose="020B0609020204030204" pitchFamily="49" charset="0"/>
                <a:cs typeface="Lexend Deca" panose="020B0604020202020204" charset="0"/>
              </a:rPr>
              <a:t>https://github.com/MidhunSureshR/openauranb</a:t>
            </a:r>
            <a:endParaRPr lang="en-IN" sz="2000" dirty="0">
              <a:latin typeface="Consolas" panose="020B0609020204030204" pitchFamily="49" charset="0"/>
              <a:cs typeface="Lexend Deca" panose="020B0604020202020204" charset="0"/>
            </a:endParaRPr>
          </a:p>
          <a:p>
            <a:pPr marL="76200" indent="0">
              <a:buNone/>
            </a:pPr>
            <a:r>
              <a:rPr lang="en-IN" sz="2000" i="1" dirty="0">
                <a:latin typeface="Lexend Deca" panose="020B0604020202020204" charset="0"/>
                <a:cs typeface="Lexend Deca" panose="020B0604020202020204" charset="0"/>
              </a:rPr>
              <a:t>		</a:t>
            </a:r>
            <a:r>
              <a:rPr lang="en-IN" sz="2000" dirty="0">
                <a:latin typeface="Lexend Deca" panose="020B0604020202020204" charset="0"/>
                <a:cs typeface="Lexend Deca" panose="020B0604020202020204" charset="0"/>
              </a:rPr>
              <a:t>( OR)</a:t>
            </a:r>
          </a:p>
          <a:p>
            <a:pPr marL="76200" indent="0">
              <a:buNone/>
            </a:pPr>
            <a:r>
              <a:rPr lang="en-IN" sz="1200" b="1" dirty="0">
                <a:solidFill>
                  <a:srgbClr val="00FF00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    git clone https://github.com/MidhunSureshR/openauranb.git </a:t>
            </a:r>
          </a:p>
          <a:p>
            <a:pPr marL="76200" indent="0">
              <a:buNone/>
            </a:pPr>
            <a:endParaRPr lang="en-IN" sz="1400" b="1" dirty="0">
              <a:solidFill>
                <a:srgbClr val="00FF00"/>
              </a:solidFill>
              <a:highlight>
                <a:srgbClr val="000000"/>
              </a:highlight>
            </a:endParaRPr>
          </a:p>
          <a:p>
            <a:r>
              <a:rPr lang="en-IN" sz="1400" b="1" dirty="0">
                <a:solidFill>
                  <a:schemeClr val="bg1"/>
                </a:solidFill>
                <a:latin typeface="Lexend Deca" panose="020B0604020202020204" charset="0"/>
                <a:cs typeface="Lexend Deca" panose="020B0604020202020204" charset="0"/>
              </a:rPr>
              <a:t>Read </a:t>
            </a:r>
            <a:r>
              <a:rPr lang="en-IN" sz="1400" b="1" dirty="0" err="1">
                <a:solidFill>
                  <a:schemeClr val="bg1"/>
                </a:solidFill>
                <a:latin typeface="Lexend Deca" panose="020B0604020202020204" charset="0"/>
                <a:cs typeface="Lexend Deca" panose="020B0604020202020204" charset="0"/>
              </a:rPr>
              <a:t>Libusb</a:t>
            </a:r>
            <a:r>
              <a:rPr lang="en-IN" sz="1400" b="1" dirty="0">
                <a:solidFill>
                  <a:schemeClr val="bg1"/>
                </a:solidFill>
                <a:latin typeface="Lexend Deca" panose="020B0604020202020204" charset="0"/>
                <a:cs typeface="Lexend Deca" panose="020B0604020202020204" charset="0"/>
              </a:rPr>
              <a:t> documentation at  </a:t>
            </a:r>
            <a:r>
              <a:rPr lang="en-IN" sz="1400" b="1" u="sng" dirty="0">
                <a:solidFill>
                  <a:schemeClr val="bg1"/>
                </a:solidFill>
                <a:latin typeface="Lato" panose="020F0502020204030203" pitchFamily="34" charset="0"/>
                <a:cs typeface="Lexend Deca" panose="020B0604020202020204" charset="0"/>
              </a:rPr>
              <a:t>https://libusb.info</a:t>
            </a:r>
          </a:p>
          <a:p>
            <a:pPr marL="76200" indent="0">
              <a:buNone/>
            </a:pPr>
            <a:endParaRPr lang="en-IN" sz="1400" b="1" dirty="0">
              <a:solidFill>
                <a:srgbClr val="00FF00"/>
              </a:solidFill>
              <a:highlight>
                <a:srgbClr val="000000"/>
              </a:highlight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8D2FD9-21F7-47CB-897C-1ACBF0DB795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AF28B4C-5A68-4CB8-94E3-6BFD9DB7D7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0084" y="1446207"/>
            <a:ext cx="954760" cy="391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6684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4"/>
          <p:cNvSpPr txBox="1">
            <a:spLocks noGrp="1"/>
          </p:cNvSpPr>
          <p:nvPr>
            <p:ph type="sldNum" idx="12"/>
          </p:nvPr>
        </p:nvSpPr>
        <p:spPr>
          <a:xfrm>
            <a:off x="8446718" y="13607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 dirty="0"/>
          </a:p>
        </p:txBody>
      </p:sp>
      <p:sp>
        <p:nvSpPr>
          <p:cNvPr id="345" name="Google Shape;345;p34"/>
          <p:cNvSpPr txBox="1">
            <a:spLocks noGrp="1"/>
          </p:cNvSpPr>
          <p:nvPr>
            <p:ph type="body" idx="4294967295"/>
          </p:nvPr>
        </p:nvSpPr>
        <p:spPr>
          <a:xfrm>
            <a:off x="93860" y="0"/>
            <a:ext cx="6615572" cy="79954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-IN" sz="2800" dirty="0"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-IN" sz="2800" dirty="0"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IN" sz="2800" dirty="0">
                <a:latin typeface="Lexend Deca"/>
                <a:ea typeface="Lexend Deca"/>
                <a:cs typeface="Lexend Deca"/>
                <a:sym typeface="Lexend Deca"/>
              </a:rPr>
              <a:t>How to run the driver program?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-IN" sz="3600" dirty="0"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3600" dirty="0"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339" name="Google Shape;339;p34"/>
          <p:cNvSpPr/>
          <p:nvPr/>
        </p:nvSpPr>
        <p:spPr>
          <a:xfrm>
            <a:off x="4310097" y="1222335"/>
            <a:ext cx="4003200" cy="25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rPr>
              <a:t>Place your screenshot here</a:t>
            </a:r>
            <a:endParaRPr sz="1000" dirty="0">
              <a:solidFill>
                <a:schemeClr val="lt1"/>
              </a:solidFill>
              <a:latin typeface="Muli Regular"/>
              <a:ea typeface="Muli Regular"/>
              <a:cs typeface="Muli Regular"/>
              <a:sym typeface="Muli Regular"/>
            </a:endParaRPr>
          </a:p>
        </p:txBody>
      </p:sp>
      <p:sp>
        <p:nvSpPr>
          <p:cNvPr id="341" name="Google Shape;341;p34"/>
          <p:cNvSpPr/>
          <p:nvPr/>
        </p:nvSpPr>
        <p:spPr>
          <a:xfrm>
            <a:off x="2333046" y="863605"/>
            <a:ext cx="6194495" cy="4075428"/>
          </a:xfrm>
          <a:custGeom>
            <a:avLst/>
            <a:gdLst/>
            <a:ahLst/>
            <a:cxnLst/>
            <a:rect l="l" t="t" r="r" b="b"/>
            <a:pathLst>
              <a:path w="5161606" h="3454973" extrusionOk="0">
                <a:moveTo>
                  <a:pt x="4992053" y="0"/>
                </a:moveTo>
                <a:lnTo>
                  <a:pt x="170498" y="0"/>
                </a:lnTo>
                <a:cubicBezTo>
                  <a:pt x="76200" y="0"/>
                  <a:pt x="0" y="76143"/>
                  <a:pt x="0" y="170369"/>
                </a:cubicBezTo>
                <a:lnTo>
                  <a:pt x="0" y="3396915"/>
                </a:lnTo>
                <a:cubicBezTo>
                  <a:pt x="0" y="3429275"/>
                  <a:pt x="26670" y="3454973"/>
                  <a:pt x="58102" y="3454973"/>
                </a:cubicBezTo>
                <a:lnTo>
                  <a:pt x="5103495" y="3454973"/>
                </a:lnTo>
                <a:cubicBezTo>
                  <a:pt x="5135880" y="3454973"/>
                  <a:pt x="5161598" y="3428324"/>
                  <a:pt x="5161598" y="3396915"/>
                </a:cubicBezTo>
                <a:lnTo>
                  <a:pt x="5161598" y="170369"/>
                </a:lnTo>
                <a:cubicBezTo>
                  <a:pt x="5162550" y="76143"/>
                  <a:pt x="5086350" y="0"/>
                  <a:pt x="4992053" y="0"/>
                </a:cubicBezTo>
                <a:close/>
                <a:moveTo>
                  <a:pt x="4981575" y="3245581"/>
                </a:moveTo>
                <a:lnTo>
                  <a:pt x="190500" y="3245581"/>
                </a:lnTo>
                <a:lnTo>
                  <a:pt x="190500" y="199874"/>
                </a:lnTo>
                <a:lnTo>
                  <a:pt x="4981575" y="199874"/>
                </a:lnTo>
                <a:lnTo>
                  <a:pt x="4981575" y="3245581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dk1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1169EF5-686A-42A4-942F-3A8A3ACEDAC0}"/>
              </a:ext>
            </a:extLst>
          </p:cNvPr>
          <p:cNvSpPr/>
          <p:nvPr/>
        </p:nvSpPr>
        <p:spPr>
          <a:xfrm>
            <a:off x="2189481" y="4936293"/>
            <a:ext cx="6468534" cy="76145"/>
          </a:xfrm>
          <a:prstGeom prst="rect">
            <a:avLst/>
          </a:prstGeom>
          <a:solidFill>
            <a:schemeClr val="accent1">
              <a:alpha val="27000"/>
            </a:schemeClr>
          </a:solidFill>
          <a:ln>
            <a:solidFill>
              <a:schemeClr val="accent1">
                <a:shade val="50000"/>
              </a:schemeClr>
            </a:solidFill>
          </a:ln>
          <a:effectLst>
            <a:glow rad="190500">
              <a:srgbClr val="FF0000">
                <a:alpha val="47000"/>
              </a:srgb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42" name="Google Shape;342;p34"/>
          <p:cNvSpPr/>
          <p:nvPr/>
        </p:nvSpPr>
        <p:spPr>
          <a:xfrm>
            <a:off x="1727200" y="5017623"/>
            <a:ext cx="7408462" cy="112270"/>
          </a:xfrm>
          <a:custGeom>
            <a:avLst/>
            <a:gdLst/>
            <a:ahLst/>
            <a:cxnLst/>
            <a:rect l="l" t="t" r="r" b="b"/>
            <a:pathLst>
              <a:path w="6173152" h="95178" extrusionOk="0">
                <a:moveTo>
                  <a:pt x="0" y="0"/>
                </a:moveTo>
                <a:cubicBezTo>
                  <a:pt x="0" y="0"/>
                  <a:pt x="129540" y="95178"/>
                  <a:pt x="450533" y="95178"/>
                </a:cubicBezTo>
                <a:lnTo>
                  <a:pt x="5817870" y="95178"/>
                </a:lnTo>
                <a:cubicBezTo>
                  <a:pt x="5948363" y="95178"/>
                  <a:pt x="6173153" y="0"/>
                  <a:pt x="6173153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3" name="Google Shape;343;p34"/>
          <p:cNvSpPr/>
          <p:nvPr/>
        </p:nvSpPr>
        <p:spPr>
          <a:xfrm>
            <a:off x="1727200" y="4927806"/>
            <a:ext cx="7407319" cy="89816"/>
          </a:xfrm>
          <a:custGeom>
            <a:avLst/>
            <a:gdLst/>
            <a:ahLst/>
            <a:cxnLst/>
            <a:rect l="l" t="t" r="r" b="b"/>
            <a:pathLst>
              <a:path w="6172200" h="76142" extrusionOk="0">
                <a:moveTo>
                  <a:pt x="0" y="76143"/>
                </a:moveTo>
                <a:lnTo>
                  <a:pt x="6172200" y="76143"/>
                </a:lnTo>
                <a:lnTo>
                  <a:pt x="6172200" y="0"/>
                </a:lnTo>
                <a:lnTo>
                  <a:pt x="0" y="0"/>
                </a:lnTo>
                <a:close/>
              </a:path>
            </a:pathLst>
          </a:custGeom>
          <a:solidFill>
            <a:srgbClr val="143FC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4" name="Google Shape;344;p34"/>
          <p:cNvSpPr/>
          <p:nvPr/>
        </p:nvSpPr>
        <p:spPr>
          <a:xfrm>
            <a:off x="4882169" y="4927806"/>
            <a:ext cx="1084806" cy="56135"/>
          </a:xfrm>
          <a:custGeom>
            <a:avLst/>
            <a:gdLst/>
            <a:ahLst/>
            <a:cxnLst/>
            <a:rect l="l" t="t" r="r" b="b"/>
            <a:pathLst>
              <a:path w="903922" h="47589" extrusionOk="0">
                <a:moveTo>
                  <a:pt x="0" y="0"/>
                </a:moveTo>
                <a:cubicBezTo>
                  <a:pt x="0" y="0"/>
                  <a:pt x="26670" y="47589"/>
                  <a:pt x="53340" y="47589"/>
                </a:cubicBezTo>
                <a:lnTo>
                  <a:pt x="850582" y="47589"/>
                </a:lnTo>
                <a:cubicBezTo>
                  <a:pt x="877253" y="47589"/>
                  <a:pt x="903922" y="0"/>
                  <a:pt x="903922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7025628-4AB6-4CF8-B61C-2852EBE7C4E7}"/>
              </a:ext>
            </a:extLst>
          </p:cNvPr>
          <p:cNvSpPr txBox="1"/>
          <p:nvPr/>
        </p:nvSpPr>
        <p:spPr>
          <a:xfrm>
            <a:off x="39230" y="543039"/>
            <a:ext cx="299154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800" dirty="0">
                <a:solidFill>
                  <a:schemeClr val="bg1"/>
                </a:solidFill>
                <a:latin typeface="Lexend Deca" panose="020B0604020202020204" charset="0"/>
                <a:cs typeface="Lexend Deca" panose="020B0604020202020204" charset="0"/>
              </a:rPr>
              <a:t>Step 1: Launch a terminal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5CDE791-220B-4D8E-91A8-5CB430B23786}"/>
              </a:ext>
            </a:extLst>
          </p:cNvPr>
          <p:cNvSpPr txBox="1"/>
          <p:nvPr/>
        </p:nvSpPr>
        <p:spPr>
          <a:xfrm>
            <a:off x="39229" y="976792"/>
            <a:ext cx="38037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800" dirty="0">
                <a:solidFill>
                  <a:schemeClr val="bg1"/>
                </a:solidFill>
                <a:latin typeface="Lexend Deca" panose="020B0604020202020204" charset="0"/>
                <a:cs typeface="Lexend Deca" panose="020B0604020202020204" charset="0"/>
              </a:rPr>
              <a:t>Step 2: Move into the program directory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A956D93-D948-4552-B336-A0431707FC27}"/>
              </a:ext>
            </a:extLst>
          </p:cNvPr>
          <p:cNvSpPr txBox="1"/>
          <p:nvPr/>
        </p:nvSpPr>
        <p:spPr>
          <a:xfrm>
            <a:off x="34591" y="1372227"/>
            <a:ext cx="38037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800" dirty="0">
                <a:solidFill>
                  <a:schemeClr val="bg1"/>
                </a:solidFill>
                <a:latin typeface="Lexend Deca" panose="020B0604020202020204" charset="0"/>
                <a:cs typeface="Lexend Deca" panose="020B0604020202020204" charset="0"/>
              </a:rPr>
              <a:t>Step 3: Run the following command:</a:t>
            </a:r>
          </a:p>
          <a:p>
            <a:endParaRPr lang="en-IN" sz="800" dirty="0">
              <a:solidFill>
                <a:schemeClr val="bg1"/>
              </a:solidFill>
              <a:latin typeface="Lexend Deca" panose="020B0604020202020204" charset="0"/>
              <a:cs typeface="Lexend Deca" panose="020B0604020202020204" charset="0"/>
            </a:endParaRPr>
          </a:p>
          <a:p>
            <a:r>
              <a:rPr lang="en-IN" sz="800" dirty="0">
                <a:solidFill>
                  <a:schemeClr val="bg1"/>
                </a:solidFill>
                <a:highlight>
                  <a:srgbClr val="000000"/>
                </a:highlight>
                <a:latin typeface="Consolas" panose="020B0609020204030204" pitchFamily="49" charset="0"/>
                <a:cs typeface="Lexend Deca" panose="020B0604020202020204" charset="0"/>
              </a:rPr>
              <a:t> </a:t>
            </a:r>
            <a:r>
              <a:rPr lang="en-IN" sz="800" dirty="0" err="1">
                <a:solidFill>
                  <a:srgbClr val="00FF00"/>
                </a:solidFill>
                <a:highlight>
                  <a:srgbClr val="000000"/>
                </a:highlight>
                <a:latin typeface="Consolas" panose="020B0609020204030204" pitchFamily="49" charset="0"/>
                <a:cs typeface="Lexend Deca" panose="020B0604020202020204" charset="0"/>
              </a:rPr>
              <a:t>sudo</a:t>
            </a:r>
            <a:r>
              <a:rPr lang="en-IN" sz="800" dirty="0">
                <a:solidFill>
                  <a:srgbClr val="00FF00"/>
                </a:solidFill>
                <a:highlight>
                  <a:srgbClr val="000000"/>
                </a:highlight>
                <a:latin typeface="Consolas" panose="020B0609020204030204" pitchFamily="49" charset="0"/>
                <a:cs typeface="Lexend Deca" panose="020B0604020202020204" charset="0"/>
              </a:rPr>
              <a:t> ./</a:t>
            </a:r>
            <a:r>
              <a:rPr lang="en-IN" sz="800" dirty="0" err="1">
                <a:solidFill>
                  <a:srgbClr val="00FF00"/>
                </a:solidFill>
                <a:highlight>
                  <a:srgbClr val="000000"/>
                </a:highlight>
                <a:latin typeface="Consolas" panose="020B0609020204030204" pitchFamily="49" charset="0"/>
                <a:cs typeface="Lexend Deca" panose="020B0604020202020204" charset="0"/>
              </a:rPr>
              <a:t>openauranb</a:t>
            </a:r>
            <a:r>
              <a:rPr lang="en-IN" sz="800" dirty="0">
                <a:solidFill>
                  <a:srgbClr val="00FF00"/>
                </a:solidFill>
                <a:highlight>
                  <a:srgbClr val="000000"/>
                </a:highlight>
                <a:latin typeface="Consolas" panose="020B0609020204030204" pitchFamily="49" charset="0"/>
                <a:cs typeface="Lexend Deca" panose="020B0604020202020204" charset="0"/>
              </a:rPr>
              <a:t> </a:t>
            </a:r>
            <a:r>
              <a:rPr lang="en-IN" sz="800" dirty="0" err="1">
                <a:solidFill>
                  <a:srgbClr val="00FF00"/>
                </a:solidFill>
                <a:highlight>
                  <a:srgbClr val="000000"/>
                </a:highlight>
                <a:latin typeface="Consolas" panose="020B0609020204030204" pitchFamily="49" charset="0"/>
                <a:cs typeface="Lexend Deca" panose="020B0604020202020204" charset="0"/>
              </a:rPr>
              <a:t>colour_in_hex</a:t>
            </a:r>
            <a:endParaRPr lang="en-IN" sz="800" dirty="0">
              <a:solidFill>
                <a:srgbClr val="00FF00"/>
              </a:solidFill>
              <a:highlight>
                <a:srgbClr val="000000"/>
              </a:highlight>
              <a:latin typeface="Consolas" panose="020B0609020204030204" pitchFamily="49" charset="0"/>
              <a:cs typeface="Lexend Deca" panose="020B0604020202020204" charset="0"/>
            </a:endParaRPr>
          </a:p>
          <a:p>
            <a:endParaRPr lang="en-IN" sz="800" dirty="0">
              <a:solidFill>
                <a:srgbClr val="00FF00"/>
              </a:solidFill>
              <a:highlight>
                <a:srgbClr val="000000"/>
              </a:highlight>
              <a:latin typeface="Consolas" panose="020B0609020204030204" pitchFamily="49" charset="0"/>
              <a:cs typeface="Lexend Deca" panose="020B0604020202020204" charset="0"/>
            </a:endParaRPr>
          </a:p>
          <a:p>
            <a:endParaRPr lang="en-IN" sz="800" dirty="0">
              <a:solidFill>
                <a:schemeClr val="bg1"/>
              </a:solidFill>
              <a:highlight>
                <a:srgbClr val="000000"/>
              </a:highlight>
              <a:latin typeface="Consolas" panose="020B0609020204030204" pitchFamily="49" charset="0"/>
              <a:cs typeface="Lexend Deca" panose="020B060402020202020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A06DFF-BCD2-453D-8AB2-9081994FD3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0581" y="1085418"/>
            <a:ext cx="5763314" cy="36579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8F3AB2C-4C99-49B0-B859-3F07474636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0425" y="1082888"/>
            <a:ext cx="5806858" cy="365797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4F78F97-854E-4176-BCB9-CEC02F6651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40425" y="1080357"/>
            <a:ext cx="5806857" cy="365797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3984A48-AC6F-4102-919E-4D6AF78A69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40225" y="1086252"/>
            <a:ext cx="5807712" cy="365438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97DAC4B-2101-486A-9C41-1E094BB337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32782" y="1085702"/>
            <a:ext cx="5818566" cy="366018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329F12A-631D-4598-B1BB-53F334B702E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40735" y="1078088"/>
            <a:ext cx="5812626" cy="366769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9A960DE-0B26-4265-9C32-76FC3CB79CF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32780" y="1075479"/>
            <a:ext cx="5818567" cy="366769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3D16C8E-F623-495C-BF2C-58E98C6D5AE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31533" y="1078500"/>
            <a:ext cx="5815630" cy="36543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25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75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" grpId="0"/>
      <p:bldP spid="11" grpId="0"/>
      <p:bldP spid="1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3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351" name="Google Shape;351;p35"/>
          <p:cNvSpPr txBox="1">
            <a:spLocks noGrp="1"/>
          </p:cNvSpPr>
          <p:nvPr>
            <p:ph type="ctrTitle" idx="4294967295"/>
          </p:nvPr>
        </p:nvSpPr>
        <p:spPr>
          <a:xfrm>
            <a:off x="98474" y="1342568"/>
            <a:ext cx="6583680" cy="928687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" sz="7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Thank </a:t>
            </a:r>
            <a:r>
              <a:rPr lang="en-IN" sz="7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You!</a:t>
            </a:r>
            <a:endParaRPr sz="7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52" name="Google Shape;352;p35"/>
          <p:cNvSpPr txBox="1">
            <a:spLocks noGrp="1"/>
          </p:cNvSpPr>
          <p:nvPr>
            <p:ph type="subTitle" idx="4294967295"/>
          </p:nvPr>
        </p:nvSpPr>
        <p:spPr>
          <a:xfrm>
            <a:off x="200434" y="2687382"/>
            <a:ext cx="5715031" cy="215303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 b="1" dirty="0">
                <a:latin typeface="Lexend Deca" panose="020B0604020202020204" charset="0"/>
                <a:ea typeface="Muli"/>
                <a:cs typeface="Lexend Deca" panose="020B0604020202020204" charset="0"/>
                <a:sym typeface="Muli"/>
              </a:rPr>
              <a:t>GROUP 10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IN" sz="1400" dirty="0">
                <a:latin typeface="Lexend Deca" panose="020B0604020202020204" charset="0"/>
                <a:ea typeface="Muli"/>
                <a:cs typeface="Lexend Deca" panose="020B0604020202020204" charset="0"/>
                <a:sym typeface="Muli"/>
              </a:rPr>
              <a:t>R Midhun Suresh</a:t>
            </a:r>
            <a:endParaRPr sz="1400" dirty="0">
              <a:latin typeface="Lexend Deca" panose="020B0604020202020204" charset="0"/>
              <a:ea typeface="Muli"/>
              <a:cs typeface="Lexend Deca" panose="020B0604020202020204" charset="0"/>
              <a:sym typeface="Muli"/>
            </a:endParaRPr>
          </a:p>
        </p:txBody>
      </p:sp>
      <p:pic>
        <p:nvPicPr>
          <p:cNvPr id="353" name="Google Shape;35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21582" y="2681025"/>
            <a:ext cx="3171324" cy="188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56696" y="1914980"/>
            <a:ext cx="548700" cy="1597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43591" y="581600"/>
            <a:ext cx="1279700" cy="1498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Short Recap</a:t>
            </a:r>
            <a:endParaRPr dirty="0"/>
          </a:p>
        </p:txBody>
      </p:sp>
      <p:sp>
        <p:nvSpPr>
          <p:cNvPr id="73" name="Google Shape;73;p1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SzPts val="1100"/>
              <a:buNone/>
            </a:pPr>
            <a:r>
              <a:rPr lang="en-IN" sz="1600" b="1" dirty="0"/>
              <a:t>The Objective</a:t>
            </a:r>
          </a:p>
          <a:p>
            <a:pPr marL="228600" lvl="0" indent="-228600" algn="l" rtl="0"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SzPts val="1100"/>
              <a:buFont typeface="+mj-lt"/>
              <a:buAutoNum type="arabicPeriod"/>
            </a:pPr>
            <a:r>
              <a:rPr lang="en-IN" sz="1200" b="1" dirty="0"/>
              <a:t>Reverse engineer ASUS ROG GL553VE keyboard backlight.</a:t>
            </a:r>
          </a:p>
          <a:p>
            <a:pPr marL="228600" lvl="0" indent="-228600" algn="l" rtl="0"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SzPts val="1100"/>
              <a:buFont typeface="+mj-lt"/>
              <a:buAutoNum type="arabicPeriod"/>
            </a:pPr>
            <a:r>
              <a:rPr lang="en-IN" sz="1200" b="1" dirty="0"/>
              <a:t>Write driver for using the backlight functionality in Linux.</a:t>
            </a:r>
          </a:p>
        </p:txBody>
      </p:sp>
      <p:sp>
        <p:nvSpPr>
          <p:cNvPr id="74" name="Google Shape;74;p14"/>
          <p:cNvSpPr txBox="1">
            <a:spLocks noGrp="1"/>
          </p:cNvSpPr>
          <p:nvPr>
            <p:ph type="body" idx="2"/>
          </p:nvPr>
        </p:nvSpPr>
        <p:spPr>
          <a:xfrm>
            <a:off x="580550" y="4025075"/>
            <a:ext cx="6014400" cy="598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000" b="1" dirty="0">
                <a:solidFill>
                  <a:schemeClr val="accent4"/>
                </a:solidFill>
              </a:rPr>
              <a:t>Presented by R Midhun Suresh (47)	</a:t>
            </a:r>
            <a:endParaRPr sz="1000" dirty="0">
              <a:solidFill>
                <a:schemeClr val="accent4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 dirty="0">
              <a:solidFill>
                <a:schemeClr val="accent4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accent4"/>
              </a:solidFill>
            </a:endParaRPr>
          </a:p>
        </p:txBody>
      </p:sp>
      <p:sp>
        <p:nvSpPr>
          <p:cNvPr id="75" name="Google Shape;75;p1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 dirty="0"/>
          </a:p>
        </p:txBody>
      </p:sp>
      <p:sp>
        <p:nvSpPr>
          <p:cNvPr id="72" name="Google Shape;72;p14"/>
          <p:cNvSpPr txBox="1">
            <a:spLocks noGrp="1"/>
          </p:cNvSpPr>
          <p:nvPr>
            <p:ph type="body" idx="4294967295"/>
          </p:nvPr>
        </p:nvSpPr>
        <p:spPr>
          <a:xfrm>
            <a:off x="6302375" y="1352550"/>
            <a:ext cx="2841625" cy="315436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IN" sz="1600" b="1" dirty="0"/>
              <a:t>Implementation Done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IN" sz="1200" b="1" dirty="0"/>
              <a:t>Reverse Engineering: 100%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IN" sz="1200" b="1" dirty="0"/>
              <a:t>Linux Driver Code: 100%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b="1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15326" y="2211062"/>
            <a:ext cx="2017495" cy="120925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111" name="Google Shape;111;p19"/>
          <p:cNvSpPr txBox="1">
            <a:spLocks noGrp="1"/>
          </p:cNvSpPr>
          <p:nvPr>
            <p:ph type="ctrTitle" idx="4294967295"/>
          </p:nvPr>
        </p:nvSpPr>
        <p:spPr>
          <a:xfrm>
            <a:off x="203201" y="1033463"/>
            <a:ext cx="4670425" cy="197961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6000" dirty="0"/>
              <a:t>Reverse</a:t>
            </a:r>
            <a:r>
              <a:rPr lang="en" sz="6000" dirty="0"/>
              <a:t> </a:t>
            </a:r>
            <a:r>
              <a:rPr lang="en-IN" sz="6000" dirty="0"/>
              <a:t>Engineering</a:t>
            </a:r>
            <a:endParaRPr sz="6000" dirty="0"/>
          </a:p>
        </p:txBody>
      </p:sp>
      <p:sp>
        <p:nvSpPr>
          <p:cNvPr id="112" name="Google Shape;112;p19"/>
          <p:cNvSpPr txBox="1">
            <a:spLocks noGrp="1"/>
          </p:cNvSpPr>
          <p:nvPr>
            <p:ph type="subTitle" idx="4294967295"/>
          </p:nvPr>
        </p:nvSpPr>
        <p:spPr>
          <a:xfrm>
            <a:off x="203201" y="3013075"/>
            <a:ext cx="3332163" cy="109696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IN" sz="1800" dirty="0"/>
              <a:t>Using </a:t>
            </a:r>
            <a:r>
              <a:rPr lang="en-IN" sz="1800" b="1" dirty="0" err="1"/>
              <a:t>wireshark</a:t>
            </a:r>
            <a:r>
              <a:rPr lang="en-IN" sz="1800" dirty="0"/>
              <a:t> to find out how the device actually works</a:t>
            </a:r>
            <a:endParaRPr sz="1800" dirty="0"/>
          </a:p>
        </p:txBody>
      </p:sp>
      <p:pic>
        <p:nvPicPr>
          <p:cNvPr id="114" name="Google Shape;114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91865" y="1434470"/>
            <a:ext cx="481900" cy="55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74594" y="1556163"/>
            <a:ext cx="481900" cy="55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58935" y="2170138"/>
            <a:ext cx="1111472" cy="9619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58935" y="1777572"/>
            <a:ext cx="1111472" cy="9619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191921" y="756240"/>
            <a:ext cx="1245500" cy="7999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985212" y="1666762"/>
            <a:ext cx="848475" cy="5552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0" name="Google Shape;120;p19"/>
          <p:cNvCxnSpPr/>
          <p:nvPr/>
        </p:nvCxnSpPr>
        <p:spPr>
          <a:xfrm>
            <a:off x="7563735" y="3257288"/>
            <a:ext cx="664200" cy="383400"/>
          </a:xfrm>
          <a:prstGeom prst="straightConnector1">
            <a:avLst/>
          </a:prstGeom>
          <a:noFill/>
          <a:ln w="19050" cap="rnd" cmpd="sng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21" name="Google Shape;121;p19"/>
          <p:cNvCxnSpPr/>
          <p:nvPr/>
        </p:nvCxnSpPr>
        <p:spPr>
          <a:xfrm>
            <a:off x="5515485" y="2035238"/>
            <a:ext cx="559800" cy="323100"/>
          </a:xfrm>
          <a:prstGeom prst="straightConnector1">
            <a:avLst/>
          </a:prstGeom>
          <a:noFill/>
          <a:ln w="19050" cap="rnd" cmpd="sng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</p:cxnSp>
      <p:pic>
        <p:nvPicPr>
          <p:cNvPr id="122" name="Google Shape;122;p1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307948" y="1370716"/>
            <a:ext cx="190716" cy="5552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3" name="Google Shape;123;p19"/>
          <p:cNvCxnSpPr/>
          <p:nvPr/>
        </p:nvCxnSpPr>
        <p:spPr>
          <a:xfrm flipH="1">
            <a:off x="5242485" y="3181088"/>
            <a:ext cx="936600" cy="540900"/>
          </a:xfrm>
          <a:prstGeom prst="straightConnector1">
            <a:avLst/>
          </a:prstGeom>
          <a:noFill/>
          <a:ln w="19050" cap="rnd" cmpd="sng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24" name="Google Shape;124;p19"/>
          <p:cNvCxnSpPr/>
          <p:nvPr/>
        </p:nvCxnSpPr>
        <p:spPr>
          <a:xfrm flipH="1">
            <a:off x="7515135" y="2111438"/>
            <a:ext cx="559800" cy="323100"/>
          </a:xfrm>
          <a:prstGeom prst="straightConnector1">
            <a:avLst/>
          </a:prstGeom>
          <a:noFill/>
          <a:ln w="19050" cap="rnd" cmpd="sng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</p:cxnSp>
      <p:pic>
        <p:nvPicPr>
          <p:cNvPr id="125" name="Google Shape;125;p1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027773" y="2732996"/>
            <a:ext cx="1019495" cy="1122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8265626" y="3287994"/>
            <a:ext cx="430025" cy="59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9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8639043" y="3448355"/>
            <a:ext cx="430025" cy="59915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9"/>
          <p:cNvSpPr/>
          <p:nvPr/>
        </p:nvSpPr>
        <p:spPr>
          <a:xfrm>
            <a:off x="6719260" y="1645250"/>
            <a:ext cx="190800" cy="476700"/>
          </a:xfrm>
          <a:prstGeom prst="upDownArrow">
            <a:avLst>
              <a:gd name="adj1" fmla="val 50000"/>
              <a:gd name="adj2" fmla="val 50000"/>
            </a:avLst>
          </a:prstGeom>
          <a:gradFill>
            <a:gsLst>
              <a:gs pos="0">
                <a:schemeClr val="accent4"/>
              </a:gs>
              <a:gs pos="100000">
                <a:srgbClr val="00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 txBox="1">
            <a:spLocks noGrp="1"/>
          </p:cNvSpPr>
          <p:nvPr>
            <p:ph type="title"/>
          </p:nvPr>
        </p:nvSpPr>
        <p:spPr>
          <a:xfrm>
            <a:off x="1252226" y="2195989"/>
            <a:ext cx="6014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Open up Wireshark</a:t>
            </a:r>
            <a:br>
              <a:rPr lang="en-IN" dirty="0"/>
            </a:br>
            <a:r>
              <a:rPr lang="en-IN" sz="1600" b="0" dirty="0"/>
              <a:t>And get familiar with the setup</a:t>
            </a:r>
            <a:endParaRPr sz="1600" b="0" dirty="0"/>
          </a:p>
        </p:txBody>
      </p:sp>
      <p:sp>
        <p:nvSpPr>
          <p:cNvPr id="105" name="Google Shape;105;p1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57E5B2F-7982-49DF-B254-D5DB504B95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015" y="998022"/>
            <a:ext cx="4561360" cy="367101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BA05FB7-F0C7-4599-B897-5BD336EF47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015" y="998021"/>
            <a:ext cx="6526254" cy="36710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E56CA69-997B-4423-9017-2CE05A2E32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367" y="1460933"/>
            <a:ext cx="6305550" cy="290512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EA134E9-C3CE-4B09-B744-686D75EBEB32}"/>
              </a:ext>
            </a:extLst>
          </p:cNvPr>
          <p:cNvSpPr/>
          <p:nvPr/>
        </p:nvSpPr>
        <p:spPr>
          <a:xfrm>
            <a:off x="886691" y="3454401"/>
            <a:ext cx="5970226" cy="304800"/>
          </a:xfrm>
          <a:prstGeom prst="rect">
            <a:avLst/>
          </a:prstGeom>
          <a:solidFill>
            <a:srgbClr val="92D050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70EEBE7-0C8E-48E3-B63F-47C422882D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1015" y="998021"/>
            <a:ext cx="6526252" cy="3671017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831E3C49-AAFD-4F7B-9396-647EBB311B7E}"/>
              </a:ext>
            </a:extLst>
          </p:cNvPr>
          <p:cNvGrpSpPr/>
          <p:nvPr/>
        </p:nvGrpSpPr>
        <p:grpSpPr>
          <a:xfrm>
            <a:off x="441015" y="1363980"/>
            <a:ext cx="6299958" cy="1089660"/>
            <a:chOff x="441015" y="1363980"/>
            <a:chExt cx="6299958" cy="108966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C141673-BE8B-44FA-AA93-8AB09DDC1546}"/>
                </a:ext>
              </a:extLst>
            </p:cNvPr>
            <p:cNvSpPr/>
            <p:nvPr/>
          </p:nvSpPr>
          <p:spPr>
            <a:xfrm>
              <a:off x="441015" y="1363980"/>
              <a:ext cx="4453892" cy="108966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7" name="Right Brace 16">
              <a:extLst>
                <a:ext uri="{FF2B5EF4-FFF2-40B4-BE49-F238E27FC236}">
                  <a16:creationId xmlns:a16="http://schemas.microsoft.com/office/drawing/2014/main" id="{2C0D4AAE-7252-46DD-B74F-A167F90D73EE}"/>
                </a:ext>
              </a:extLst>
            </p:cNvPr>
            <p:cNvSpPr/>
            <p:nvPr/>
          </p:nvSpPr>
          <p:spPr>
            <a:xfrm>
              <a:off x="5005257" y="1363980"/>
              <a:ext cx="563880" cy="1089660"/>
            </a:xfrm>
            <a:prstGeom prst="rightBrac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108953F-9F64-4A01-918D-1417AF31B194}"/>
                </a:ext>
              </a:extLst>
            </p:cNvPr>
            <p:cNvSpPr txBox="1"/>
            <p:nvPr/>
          </p:nvSpPr>
          <p:spPr>
            <a:xfrm rot="19668658">
              <a:off x="5569137" y="1460933"/>
              <a:ext cx="117183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1" dirty="0">
                  <a:solidFill>
                    <a:srgbClr val="FF0000"/>
                  </a:solidFill>
                  <a:latin typeface="Ink Free" panose="03080402000500000000" pitchFamily="66" charset="0"/>
                </a:rPr>
                <a:t>USB PACKETS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98F22D4-4066-442C-8555-32D89CD7AE2F}"/>
              </a:ext>
            </a:extLst>
          </p:cNvPr>
          <p:cNvGrpSpPr/>
          <p:nvPr/>
        </p:nvGrpSpPr>
        <p:grpSpPr>
          <a:xfrm>
            <a:off x="3589020" y="2571750"/>
            <a:ext cx="2316480" cy="959881"/>
            <a:chOff x="3589020" y="2571750"/>
            <a:chExt cx="2316480" cy="959881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BD57830-AC78-4EA3-B8D5-ADF678B65378}"/>
                </a:ext>
              </a:extLst>
            </p:cNvPr>
            <p:cNvSpPr/>
            <p:nvPr/>
          </p:nvSpPr>
          <p:spPr>
            <a:xfrm>
              <a:off x="3589020" y="2571750"/>
              <a:ext cx="2316480" cy="34480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1" name="Right Brace 20">
              <a:extLst>
                <a:ext uri="{FF2B5EF4-FFF2-40B4-BE49-F238E27FC236}">
                  <a16:creationId xmlns:a16="http://schemas.microsoft.com/office/drawing/2014/main" id="{97A2E45F-1864-4162-8DB4-64C06CED533B}"/>
                </a:ext>
              </a:extLst>
            </p:cNvPr>
            <p:cNvSpPr/>
            <p:nvPr/>
          </p:nvSpPr>
          <p:spPr>
            <a:xfrm rot="5400000">
              <a:off x="4634971" y="1925849"/>
              <a:ext cx="224578" cy="2316480"/>
            </a:xfrm>
            <a:prstGeom prst="rightBrace">
              <a:avLst>
                <a:gd name="adj1" fmla="val 62628"/>
                <a:gd name="adj2" fmla="val 47039"/>
              </a:avLst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311B66B-2F74-4F10-9367-4A0D8633F94D}"/>
                </a:ext>
              </a:extLst>
            </p:cNvPr>
            <p:cNvSpPr txBox="1"/>
            <p:nvPr/>
          </p:nvSpPr>
          <p:spPr>
            <a:xfrm>
              <a:off x="4259426" y="3223854"/>
              <a:ext cx="14859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>
                  <a:solidFill>
                    <a:srgbClr val="FF0000"/>
                  </a:solidFill>
                  <a:latin typeface="Ink Free" panose="03080402000500000000" pitchFamily="66" charset="0"/>
                </a:rPr>
                <a:t>Packet Data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4.81481E-6 L -0.08542 -0.4302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271" y="-215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" grpId="0"/>
      <p:bldP spid="10" grpId="0" animBg="1"/>
      <p:bldP spid="10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871ED-9C22-4F5D-AFFC-BE728C992D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4800" y="1944891"/>
            <a:ext cx="6014400" cy="857400"/>
          </a:xfrm>
        </p:spPr>
        <p:txBody>
          <a:bodyPr/>
          <a:lstStyle/>
          <a:p>
            <a:r>
              <a:rPr lang="en-IN" dirty="0"/>
              <a:t>Finding our device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53E1DB-F8B8-4AF8-BF01-A911B9A6238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8A01D94-CA80-40D8-97D4-902986D111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550" y="657932"/>
            <a:ext cx="3768646" cy="428871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705A74F-DBB6-41D4-AC0B-E61939243E61}"/>
              </a:ext>
            </a:extLst>
          </p:cNvPr>
          <p:cNvSpPr txBox="1"/>
          <p:nvPr/>
        </p:nvSpPr>
        <p:spPr>
          <a:xfrm>
            <a:off x="5082540" y="350155"/>
            <a:ext cx="19391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  <a:latin typeface="Lexend Deca" panose="020B0604020202020204" charset="0"/>
                <a:cs typeface="Lexend Deca" panose="020B0604020202020204" charset="0"/>
              </a:rPr>
              <a:t>Device address = 4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8E8DC97-8F69-4AF0-AED2-F34D535CC2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550" y="1221105"/>
            <a:ext cx="7010400" cy="2076450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63F06C05-E5B5-4DAD-B16D-32F86A734D67}"/>
              </a:ext>
            </a:extLst>
          </p:cNvPr>
          <p:cNvGrpSpPr/>
          <p:nvPr/>
        </p:nvGrpSpPr>
        <p:grpSpPr>
          <a:xfrm>
            <a:off x="2080518" y="2186940"/>
            <a:ext cx="1516369" cy="1015938"/>
            <a:chOff x="2410945" y="2110740"/>
            <a:chExt cx="1516369" cy="1015938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5303120C-CD54-449B-816A-74E400F61B4E}"/>
                </a:ext>
              </a:extLst>
            </p:cNvPr>
            <p:cNvCxnSpPr/>
            <p:nvPr/>
          </p:nvCxnSpPr>
          <p:spPr>
            <a:xfrm>
              <a:off x="2636520" y="2110740"/>
              <a:ext cx="0" cy="84582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BB02188-CE82-416A-A6AB-CAD33E3B3F27}"/>
                </a:ext>
              </a:extLst>
            </p:cNvPr>
            <p:cNvSpPr txBox="1"/>
            <p:nvPr/>
          </p:nvSpPr>
          <p:spPr>
            <a:xfrm rot="20688779">
              <a:off x="2410945" y="2818901"/>
              <a:ext cx="151636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>
                  <a:solidFill>
                    <a:srgbClr val="FF0000"/>
                  </a:solidFill>
                  <a:latin typeface="Ink Free" panose="03080402000500000000" pitchFamily="66" charset="0"/>
                </a:rPr>
                <a:t>Filter</a:t>
              </a:r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B1E1C2B5-72B9-49DF-9FCA-10CB5BC2E7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550" y="1221105"/>
            <a:ext cx="6114568" cy="344162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2A47301-3163-426C-A7D3-7FEFCD2B53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010" y="659723"/>
            <a:ext cx="7116463" cy="400301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F0BE6E2-06BF-4287-B946-12CC90E58F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8010" y="657932"/>
            <a:ext cx="7116463" cy="400301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998293B-325A-4FA5-8ACF-9ADA5C34317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8584" t="44297" r="71333" b="8974"/>
          <a:stretch/>
        </p:blipFill>
        <p:spPr>
          <a:xfrm>
            <a:off x="1961238" y="1944891"/>
            <a:ext cx="1836420" cy="240351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855A126-97F6-4E06-AAEC-C81AEDC81D5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23063" y="943497"/>
            <a:ext cx="5684517" cy="3498505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DD6373E3-0775-4E8A-B470-F9A5976E304F}"/>
              </a:ext>
            </a:extLst>
          </p:cNvPr>
          <p:cNvGrpSpPr/>
          <p:nvPr/>
        </p:nvGrpSpPr>
        <p:grpSpPr>
          <a:xfrm>
            <a:off x="1706880" y="1150620"/>
            <a:ext cx="3376138" cy="598950"/>
            <a:chOff x="1706880" y="1150620"/>
            <a:chExt cx="3376138" cy="598950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3856E10-3AA2-40EF-851B-9D3A3C6A40C5}"/>
                </a:ext>
              </a:extLst>
            </p:cNvPr>
            <p:cNvSpPr/>
            <p:nvPr/>
          </p:nvSpPr>
          <p:spPr>
            <a:xfrm>
              <a:off x="1706880" y="1150620"/>
              <a:ext cx="2090778" cy="59895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4" name="Right Brace 23">
              <a:extLst>
                <a:ext uri="{FF2B5EF4-FFF2-40B4-BE49-F238E27FC236}">
                  <a16:creationId xmlns:a16="http://schemas.microsoft.com/office/drawing/2014/main" id="{84F9DED2-7A01-469C-9CD1-36F251B43262}"/>
                </a:ext>
              </a:extLst>
            </p:cNvPr>
            <p:cNvSpPr/>
            <p:nvPr/>
          </p:nvSpPr>
          <p:spPr>
            <a:xfrm>
              <a:off x="3848100" y="1150620"/>
              <a:ext cx="198120" cy="598950"/>
            </a:xfrm>
            <a:prstGeom prst="rightBrac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D7EF677-1AEB-4567-99FF-C8D4899F1436}"/>
                </a:ext>
              </a:extLst>
            </p:cNvPr>
            <p:cNvSpPr txBox="1"/>
            <p:nvPr/>
          </p:nvSpPr>
          <p:spPr>
            <a:xfrm rot="20235552">
              <a:off x="3932398" y="1328112"/>
              <a:ext cx="11506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>
                  <a:solidFill>
                    <a:srgbClr val="FF0000"/>
                  </a:solidFill>
                  <a:latin typeface="Ink Free" panose="03080402000500000000" pitchFamily="66" charset="0"/>
                </a:rPr>
                <a:t>Packet data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D5F9F6D-8656-42CB-A581-2632E632367F}"/>
              </a:ext>
            </a:extLst>
          </p:cNvPr>
          <p:cNvGrpSpPr/>
          <p:nvPr/>
        </p:nvGrpSpPr>
        <p:grpSpPr>
          <a:xfrm>
            <a:off x="2707341" y="1268506"/>
            <a:ext cx="2054772" cy="1238846"/>
            <a:chOff x="2707341" y="1268506"/>
            <a:chExt cx="2054772" cy="1238846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F2C4B185-7E9E-43A8-948D-779E72F1FFDD}"/>
                </a:ext>
              </a:extLst>
            </p:cNvPr>
            <p:cNvSpPr/>
            <p:nvPr/>
          </p:nvSpPr>
          <p:spPr>
            <a:xfrm>
              <a:off x="2707341" y="1268506"/>
              <a:ext cx="681318" cy="116541"/>
            </a:xfrm>
            <a:prstGeom prst="rect">
              <a:avLst/>
            </a:prstGeom>
            <a:solidFill>
              <a:srgbClr val="FF0000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cxnSp>
          <p:nvCxnSpPr>
            <p:cNvPr id="29" name="Connector: Curved 28">
              <a:extLst>
                <a:ext uri="{FF2B5EF4-FFF2-40B4-BE49-F238E27FC236}">
                  <a16:creationId xmlns:a16="http://schemas.microsoft.com/office/drawing/2014/main" id="{826C5ED1-A27A-404A-85C0-5E8112DDD922}"/>
                </a:ext>
              </a:extLst>
            </p:cNvPr>
            <p:cNvCxnSpPr>
              <a:cxnSpLocks/>
              <a:stCxn id="27" idx="2"/>
            </p:cNvCxnSpPr>
            <p:nvPr/>
          </p:nvCxnSpPr>
          <p:spPr>
            <a:xfrm rot="16200000" flipH="1">
              <a:off x="3115465" y="1317581"/>
              <a:ext cx="571648" cy="706579"/>
            </a:xfrm>
            <a:prstGeom prst="curvedConnector2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AEC68256-7698-4C88-A138-92B04F4C52AB}"/>
                </a:ext>
              </a:extLst>
            </p:cNvPr>
            <p:cNvSpPr txBox="1"/>
            <p:nvPr/>
          </p:nvSpPr>
          <p:spPr>
            <a:xfrm rot="19317394">
              <a:off x="3457484" y="1768688"/>
              <a:ext cx="1304629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 err="1">
                  <a:solidFill>
                    <a:srgbClr val="FF0000"/>
                  </a:solidFill>
                  <a:latin typeface="Ink Free" panose="03080402000500000000" pitchFamily="66" charset="0"/>
                  <a:cs typeface="Lexend Deca" panose="020B0604020202020204" charset="0"/>
                </a:rPr>
                <a:t>Color</a:t>
              </a:r>
              <a:r>
                <a:rPr lang="en-IN" dirty="0">
                  <a:solidFill>
                    <a:srgbClr val="FF0000"/>
                  </a:solidFill>
                  <a:latin typeface="Ink Free" panose="03080402000500000000" pitchFamily="66" charset="0"/>
                  <a:cs typeface="Lexend Deca" panose="020B0604020202020204" charset="0"/>
                </a:rPr>
                <a:t> code in hex ( here #ff0000)</a:t>
              </a:r>
            </a:p>
          </p:txBody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7AC0D02C-B778-4145-A32C-A0B44BB7875A}"/>
              </a:ext>
            </a:extLst>
          </p:cNvPr>
          <p:cNvSpPr/>
          <p:nvPr/>
        </p:nvSpPr>
        <p:spPr>
          <a:xfrm>
            <a:off x="713014" y="1572986"/>
            <a:ext cx="4572000" cy="87987"/>
          </a:xfrm>
          <a:prstGeom prst="rect">
            <a:avLst/>
          </a:prstGeom>
          <a:solidFill>
            <a:srgbClr val="FF0000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45121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2.46914E-7 L -0.16076 -0.4231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038" y="-2117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00"/>
                            </p:stCondLst>
                            <p:childTnLst>
                              <p:par>
                                <p:cTn id="7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  <p:bldP spid="3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0"/>
          <p:cNvSpPr txBox="1">
            <a:spLocks noGrp="1"/>
          </p:cNvSpPr>
          <p:nvPr>
            <p:ph type="title"/>
          </p:nvPr>
        </p:nvSpPr>
        <p:spPr>
          <a:xfrm>
            <a:off x="2202895" y="207150"/>
            <a:ext cx="6098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Conclusions</a:t>
            </a:r>
            <a:endParaRPr dirty="0"/>
          </a:p>
        </p:txBody>
      </p:sp>
      <p:sp>
        <p:nvSpPr>
          <p:cNvPr id="133" name="Google Shape;133;p20"/>
          <p:cNvSpPr txBox="1">
            <a:spLocks noGrp="1"/>
          </p:cNvSpPr>
          <p:nvPr>
            <p:ph type="body" idx="1"/>
          </p:nvPr>
        </p:nvSpPr>
        <p:spPr>
          <a:xfrm>
            <a:off x="100490" y="1352550"/>
            <a:ext cx="3244690" cy="3155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IN" b="1" dirty="0"/>
              <a:t>To set colour of backlight , first send:</a:t>
            </a:r>
          </a:p>
          <a:p>
            <a:pPr marL="101600" indent="0">
              <a:buNone/>
            </a:pPr>
            <a:r>
              <a:rPr lang="en-IN" sz="1800" dirty="0">
                <a:highlight>
                  <a:srgbClr val="800000"/>
                </a:highlight>
                <a:latin typeface="Consolas" panose="020B0609020204030204" pitchFamily="49" charset="0"/>
              </a:rPr>
              <a:t>0x5d, 0xb3, 0x00, 0x00, BYTE1, BYTE2, BYTE3, </a:t>
            </a:r>
          </a:p>
          <a:p>
            <a:pPr marL="101600" indent="0">
              <a:buNone/>
            </a:pPr>
            <a:r>
              <a:rPr lang="en-IN" sz="1800" dirty="0">
                <a:highlight>
                  <a:srgbClr val="800000"/>
                </a:highlight>
                <a:latin typeface="Consolas" panose="020B0609020204030204" pitchFamily="49" charset="0"/>
              </a:rPr>
              <a:t>0x00, 0x00, 0x00, 0x00, 0x00, 0x00, 0x00, 0x00, 0x00, 0x00</a:t>
            </a:r>
            <a:endParaRPr sz="1800" dirty="0">
              <a:highlight>
                <a:srgbClr val="800000"/>
              </a:highlight>
              <a:latin typeface="Consolas" panose="020B0609020204030204" pitchFamily="49" charset="0"/>
            </a:endParaRPr>
          </a:p>
        </p:txBody>
      </p:sp>
      <p:sp>
        <p:nvSpPr>
          <p:cNvPr id="135" name="Google Shape;135;p20"/>
          <p:cNvSpPr txBox="1">
            <a:spLocks noGrp="1"/>
          </p:cNvSpPr>
          <p:nvPr>
            <p:ph type="body" idx="2"/>
          </p:nvPr>
        </p:nvSpPr>
        <p:spPr>
          <a:xfrm>
            <a:off x="4419600" y="1352550"/>
            <a:ext cx="3173563" cy="3155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IN" b="1" dirty="0"/>
              <a:t>Then send :</a:t>
            </a:r>
            <a:endParaRPr b="1" dirty="0"/>
          </a:p>
          <a:p>
            <a:pPr marL="0" lvl="0" indent="0">
              <a:buNone/>
            </a:pPr>
            <a:r>
              <a:rPr lang="en-IN" sz="1800" dirty="0">
                <a:highlight>
                  <a:srgbClr val="800000"/>
                </a:highlight>
                <a:latin typeface="Consolas" panose="020B0609020204030204" pitchFamily="49" charset="0"/>
              </a:rPr>
              <a:t>0x5d, 0xb5, 0x00,0x00, 0x00, 0x00, 0x00,0x00,        0x00, 0x00, 0x00,0x00, 0x00, 0x00, 0x00,0x00,           0x00</a:t>
            </a:r>
            <a:endParaRPr sz="1800" dirty="0">
              <a:highlight>
                <a:srgbClr val="800000"/>
              </a:highlight>
              <a:latin typeface="Consolas" panose="020B0609020204030204" pitchFamily="49" charset="0"/>
            </a:endParaRPr>
          </a:p>
        </p:txBody>
      </p:sp>
      <p:sp>
        <p:nvSpPr>
          <p:cNvPr id="136" name="Google Shape;136;p2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C391052-BC1F-4C1F-82EA-74F80907F5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6500" y="0"/>
            <a:ext cx="5499100" cy="5143500"/>
          </a:xfrm>
          <a:prstGeom prst="rect">
            <a:avLst/>
          </a:prstGeom>
        </p:spPr>
      </p:pic>
      <p:sp>
        <p:nvSpPr>
          <p:cNvPr id="141" name="Google Shape;141;p21"/>
          <p:cNvSpPr txBox="1">
            <a:spLocks noGrp="1"/>
          </p:cNvSpPr>
          <p:nvPr>
            <p:ph type="title"/>
          </p:nvPr>
        </p:nvSpPr>
        <p:spPr>
          <a:xfrm>
            <a:off x="391160" y="241300"/>
            <a:ext cx="6405600" cy="104394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7200" dirty="0"/>
              <a:t>CODE</a:t>
            </a:r>
            <a:endParaRPr sz="7200" dirty="0"/>
          </a:p>
        </p:txBody>
      </p:sp>
      <p:sp>
        <p:nvSpPr>
          <p:cNvPr id="145" name="Google Shape;145;p2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88B3C37-EFCA-4901-8C42-55C8C7285AAC}"/>
              </a:ext>
            </a:extLst>
          </p:cNvPr>
          <p:cNvSpPr txBox="1"/>
          <p:nvPr/>
        </p:nvSpPr>
        <p:spPr>
          <a:xfrm>
            <a:off x="391160" y="1526540"/>
            <a:ext cx="233934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1"/>
              </a:buClr>
              <a:buSzPct val="103000"/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  <a:latin typeface="Lexend Deca" panose="020B0604020202020204" charset="0"/>
                <a:cs typeface="Lexend Deca" panose="020B0604020202020204" charset="0"/>
              </a:rPr>
              <a:t>Written in C</a:t>
            </a:r>
          </a:p>
          <a:p>
            <a:pPr>
              <a:buClr>
                <a:schemeClr val="bg1"/>
              </a:buClr>
              <a:buSzPct val="103000"/>
            </a:pPr>
            <a:endParaRPr lang="en-IN" dirty="0">
              <a:solidFill>
                <a:schemeClr val="bg1"/>
              </a:solidFill>
              <a:latin typeface="Lexend Deca" panose="020B0604020202020204" charset="0"/>
              <a:cs typeface="Lexend Deca" panose="020B0604020202020204" charset="0"/>
            </a:endParaRPr>
          </a:p>
          <a:p>
            <a:pPr marL="285750" indent="-285750">
              <a:buClr>
                <a:schemeClr val="bg1"/>
              </a:buClr>
              <a:buSzPct val="103000"/>
              <a:buFont typeface="Arial" panose="020B0604020202020204" pitchFamily="34" charset="0"/>
              <a:buChar char="•"/>
            </a:pPr>
            <a:r>
              <a:rPr lang="en-IN" dirty="0" err="1">
                <a:solidFill>
                  <a:schemeClr val="bg1"/>
                </a:solidFill>
                <a:latin typeface="Lexend Deca" panose="020B0604020202020204" charset="0"/>
                <a:cs typeface="Lexend Deca" panose="020B0604020202020204" charset="0"/>
              </a:rPr>
              <a:t>Libusb</a:t>
            </a:r>
            <a:r>
              <a:rPr lang="en-IN" dirty="0">
                <a:solidFill>
                  <a:schemeClr val="bg1"/>
                </a:solidFill>
                <a:latin typeface="Lexend Deca" panose="020B0604020202020204" charset="0"/>
                <a:cs typeface="Lexend Deca" panose="020B0604020202020204" charset="0"/>
              </a:rPr>
              <a:t> Library</a:t>
            </a:r>
          </a:p>
          <a:p>
            <a:pPr marL="285750" indent="-285750">
              <a:buClr>
                <a:schemeClr val="bg1"/>
              </a:buClr>
              <a:buSzPct val="103000"/>
              <a:buFont typeface="Arial" panose="020B0604020202020204" pitchFamily="34" charset="0"/>
              <a:buChar char="•"/>
            </a:pPr>
            <a:endParaRPr lang="en-IN" dirty="0">
              <a:solidFill>
                <a:schemeClr val="bg1"/>
              </a:solidFill>
              <a:latin typeface="Lexend Deca" panose="020B0604020202020204" charset="0"/>
              <a:cs typeface="Lexend Deca" panose="020B0604020202020204" charset="0"/>
            </a:endParaRPr>
          </a:p>
          <a:p>
            <a:pPr marL="285750" indent="-285750">
              <a:buClr>
                <a:schemeClr val="bg1"/>
              </a:buClr>
              <a:buSzPct val="103000"/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  <a:latin typeface="Lexend Deca" panose="020B0604020202020204" charset="0"/>
                <a:cs typeface="Lexend Deca" panose="020B0604020202020204" charset="0"/>
              </a:rPr>
              <a:t>Compiled with GCC</a:t>
            </a:r>
          </a:p>
          <a:p>
            <a:pPr marL="285750" indent="-285750">
              <a:buClr>
                <a:schemeClr val="bg1"/>
              </a:buClr>
              <a:buSzPct val="103000"/>
              <a:buFont typeface="Arial" panose="020B0604020202020204" pitchFamily="34" charset="0"/>
              <a:buChar char="•"/>
            </a:pPr>
            <a:endParaRPr lang="en-IN" dirty="0">
              <a:solidFill>
                <a:schemeClr val="bg1"/>
              </a:solidFill>
              <a:latin typeface="Lexend Deca" panose="020B0604020202020204" charset="0"/>
              <a:cs typeface="Lexend Deca" panose="020B0604020202020204" charset="0"/>
            </a:endParaRPr>
          </a:p>
          <a:p>
            <a:pPr marL="285750" indent="-285750">
              <a:buClr>
                <a:schemeClr val="bg1"/>
              </a:buClr>
              <a:buSzPct val="103000"/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  <a:latin typeface="Lexend Deca" panose="020B0604020202020204" charset="0"/>
                <a:cs typeface="Lexend Deca" panose="020B0604020202020204" charset="0"/>
              </a:rPr>
              <a:t>Short ( 250 lines )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7C891E-722D-4B76-AE54-A4D5919B43B6}"/>
              </a:ext>
            </a:extLst>
          </p:cNvPr>
          <p:cNvSpPr txBox="1"/>
          <p:nvPr/>
        </p:nvSpPr>
        <p:spPr>
          <a:xfrm>
            <a:off x="100750" y="423884"/>
            <a:ext cx="7628663" cy="677108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  <a:latin typeface="Consolas" panose="020B0609020204030204" pitchFamily="49" charset="0"/>
              </a:rPr>
              <a:t>Function </a:t>
            </a:r>
            <a:r>
              <a:rPr lang="en-IN" b="1" dirty="0" err="1">
                <a:solidFill>
                  <a:schemeClr val="bg1"/>
                </a:solidFill>
                <a:latin typeface="Consolas" panose="020B0609020204030204" pitchFamily="49" charset="0"/>
              </a:rPr>
              <a:t>isROGAura</a:t>
            </a:r>
            <a:r>
              <a:rPr lang="en-IN" dirty="0">
                <a:solidFill>
                  <a:schemeClr val="bg1"/>
                </a:solidFill>
                <a:latin typeface="Consolas" panose="020B0609020204030204" pitchFamily="49" charset="0"/>
              </a:rPr>
              <a:t>(</a:t>
            </a:r>
            <a:r>
              <a:rPr lang="en-IN" dirty="0" err="1">
                <a:solidFill>
                  <a:schemeClr val="bg1"/>
                </a:solidFill>
                <a:latin typeface="Consolas" panose="020B0609020204030204" pitchFamily="49" charset="0"/>
              </a:rPr>
              <a:t>libusb_device</a:t>
            </a:r>
            <a:r>
              <a:rPr lang="en-IN" dirty="0">
                <a:solidFill>
                  <a:schemeClr val="bg1"/>
                </a:solidFill>
                <a:latin typeface="Consolas" panose="020B0609020204030204" pitchFamily="49" charset="0"/>
              </a:rPr>
              <a:t> *</a:t>
            </a:r>
            <a:r>
              <a:rPr lang="en-IN" b="1" dirty="0">
                <a:solidFill>
                  <a:schemeClr val="bg1"/>
                </a:solidFill>
                <a:latin typeface="Consolas" panose="020B0609020204030204" pitchFamily="49" charset="0"/>
              </a:rPr>
              <a:t>device</a:t>
            </a:r>
            <a:r>
              <a:rPr lang="en-IN" dirty="0">
                <a:solidFill>
                  <a:schemeClr val="bg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IN" sz="1200" dirty="0">
                <a:solidFill>
                  <a:schemeClr val="bg1"/>
                </a:solidFill>
                <a:latin typeface="Consolas" panose="020B0609020204030204" pitchFamily="49" charset="0"/>
              </a:rPr>
              <a:t>Input: Pointer to </a:t>
            </a:r>
            <a:r>
              <a:rPr lang="en-IN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libusb_device</a:t>
            </a:r>
            <a:r>
              <a:rPr lang="en-IN" sz="12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IN" sz="1200" dirty="0">
                <a:solidFill>
                  <a:schemeClr val="bg1"/>
                </a:solidFill>
                <a:latin typeface="Consolas" panose="020B0609020204030204" pitchFamily="49" charset="0"/>
              </a:rPr>
              <a:t>Output: True if the device is ROG aura keyboard, False otherwise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ED3CFD-CDAD-4CDC-99F5-BD096AF7D42E}"/>
              </a:ext>
            </a:extLst>
          </p:cNvPr>
          <p:cNvSpPr txBox="1"/>
          <p:nvPr/>
        </p:nvSpPr>
        <p:spPr>
          <a:xfrm>
            <a:off x="100749" y="1709976"/>
            <a:ext cx="7628664" cy="86177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  <a:latin typeface="Consolas" panose="020B0609020204030204" pitchFamily="49" charset="0"/>
              </a:rPr>
              <a:t>Function </a:t>
            </a:r>
            <a:r>
              <a:rPr lang="en-IN" b="1" dirty="0" err="1">
                <a:solidFill>
                  <a:schemeClr val="bg1"/>
                </a:solidFill>
                <a:latin typeface="Consolas" panose="020B0609020204030204" pitchFamily="49" charset="0"/>
              </a:rPr>
              <a:t>sendBytes</a:t>
            </a:r>
            <a:r>
              <a:rPr lang="en-IN" b="1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IN" dirty="0">
                <a:solidFill>
                  <a:schemeClr val="bg1"/>
                </a:solidFill>
                <a:latin typeface="Consolas" panose="020B0609020204030204" pitchFamily="49" charset="0"/>
              </a:rPr>
              <a:t>(char packet[],</a:t>
            </a:r>
            <a:r>
              <a:rPr lang="en-IN" dirty="0" err="1">
                <a:solidFill>
                  <a:schemeClr val="bg1"/>
                </a:solidFill>
                <a:latin typeface="Consolas" panose="020B0609020204030204" pitchFamily="49" charset="0"/>
              </a:rPr>
              <a:t>libusb_device_handle</a:t>
            </a:r>
            <a:r>
              <a:rPr lang="en-IN" dirty="0">
                <a:solidFill>
                  <a:schemeClr val="bg1"/>
                </a:solidFill>
                <a:latin typeface="Consolas" panose="020B0609020204030204" pitchFamily="49" charset="0"/>
              </a:rPr>
              <a:t> *handle)</a:t>
            </a:r>
          </a:p>
          <a:p>
            <a:r>
              <a:rPr lang="en-IN" sz="1200" dirty="0">
                <a:solidFill>
                  <a:schemeClr val="bg1"/>
                </a:solidFill>
                <a:latin typeface="Consolas" panose="020B0609020204030204" pitchFamily="49" charset="0"/>
              </a:rPr>
              <a:t>Input: Packet array, device handle</a:t>
            </a:r>
          </a:p>
          <a:p>
            <a:r>
              <a:rPr lang="en-IN" sz="1200" dirty="0">
                <a:solidFill>
                  <a:schemeClr val="bg1"/>
                </a:solidFill>
                <a:latin typeface="Consolas" panose="020B0609020204030204" pitchFamily="49" charset="0"/>
              </a:rPr>
              <a:t>Output: Sends the corresponding packet to specified device. If success, prints the number of bytes written otherwise prints the error.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31903A4-D5A0-4779-B52F-4F2082683B08}"/>
              </a:ext>
            </a:extLst>
          </p:cNvPr>
          <p:cNvSpPr txBox="1"/>
          <p:nvPr/>
        </p:nvSpPr>
        <p:spPr>
          <a:xfrm>
            <a:off x="100749" y="3180734"/>
            <a:ext cx="7628664" cy="677108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  <a:latin typeface="Consolas" panose="020B0609020204030204" pitchFamily="49" charset="0"/>
              </a:rPr>
              <a:t>Function </a:t>
            </a:r>
            <a:r>
              <a:rPr lang="fr-FR" b="1" dirty="0" err="1">
                <a:solidFill>
                  <a:schemeClr val="bg1"/>
                </a:solidFill>
                <a:latin typeface="Consolas" panose="020B0609020204030204" pitchFamily="49" charset="0"/>
              </a:rPr>
              <a:t>handleDevice</a:t>
            </a:r>
            <a:r>
              <a:rPr lang="fr-FR" b="1" dirty="0">
                <a:solidFill>
                  <a:schemeClr val="bg1"/>
                </a:solidFill>
                <a:latin typeface="Consolas" panose="020B0609020204030204" pitchFamily="49" charset="0"/>
              </a:rPr>
              <a:t>(</a:t>
            </a:r>
            <a:r>
              <a:rPr lang="fr-FR" dirty="0" err="1">
                <a:solidFill>
                  <a:schemeClr val="bg1"/>
                </a:solidFill>
                <a:latin typeface="Consolas" panose="020B0609020204030204" pitchFamily="49" charset="0"/>
              </a:rPr>
              <a:t>libusb_device</a:t>
            </a:r>
            <a:r>
              <a:rPr lang="fr-FR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fr-FR" b="1" dirty="0">
                <a:solidFill>
                  <a:schemeClr val="bg1"/>
                </a:solidFill>
                <a:latin typeface="Consolas" panose="020B0609020204030204" pitchFamily="49" charset="0"/>
              </a:rPr>
              <a:t>*</a:t>
            </a:r>
            <a:r>
              <a:rPr lang="fr-FR" b="1" dirty="0" err="1">
                <a:solidFill>
                  <a:schemeClr val="bg1"/>
                </a:solidFill>
                <a:latin typeface="Consolas" panose="020B0609020204030204" pitchFamily="49" charset="0"/>
              </a:rPr>
              <a:t>device</a:t>
            </a:r>
            <a:r>
              <a:rPr lang="fr-FR" b="1" dirty="0">
                <a:solidFill>
                  <a:schemeClr val="bg1"/>
                </a:solidFill>
                <a:latin typeface="Consolas" panose="020B0609020204030204" pitchFamily="49" charset="0"/>
              </a:rPr>
              <a:t>, </a:t>
            </a:r>
            <a:r>
              <a:rPr lang="fr-FR" dirty="0">
                <a:solidFill>
                  <a:schemeClr val="bg1"/>
                </a:solidFill>
                <a:latin typeface="Consolas" panose="020B0609020204030204" pitchFamily="49" charset="0"/>
              </a:rPr>
              <a:t>uint8_t </a:t>
            </a:r>
            <a:r>
              <a:rPr lang="fr-FR" b="1" dirty="0" err="1">
                <a:solidFill>
                  <a:schemeClr val="bg1"/>
                </a:solidFill>
                <a:latin typeface="Consolas" panose="020B0609020204030204" pitchFamily="49" charset="0"/>
              </a:rPr>
              <a:t>interfaceNumber</a:t>
            </a:r>
            <a:r>
              <a:rPr lang="fr-FR" b="1" dirty="0">
                <a:solidFill>
                  <a:schemeClr val="bg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IN" sz="1200" dirty="0">
                <a:solidFill>
                  <a:schemeClr val="bg1"/>
                </a:solidFill>
                <a:latin typeface="Consolas" panose="020B0609020204030204" pitchFamily="49" charset="0"/>
              </a:rPr>
              <a:t>Input: Pointer to </a:t>
            </a:r>
            <a:r>
              <a:rPr lang="en-IN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libusb_device</a:t>
            </a:r>
            <a:r>
              <a:rPr lang="en-IN" sz="1200" dirty="0">
                <a:solidFill>
                  <a:schemeClr val="bg1"/>
                </a:solidFill>
                <a:latin typeface="Consolas" panose="020B0609020204030204" pitchFamily="49" charset="0"/>
              </a:rPr>
              <a:t>, </a:t>
            </a:r>
            <a:r>
              <a:rPr lang="en-IN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interfaceNumber</a:t>
            </a:r>
            <a:endParaRPr lang="en-IN" sz="12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IN" sz="1200" dirty="0">
                <a:solidFill>
                  <a:schemeClr val="bg1"/>
                </a:solidFill>
                <a:latin typeface="Consolas" panose="020B0609020204030204" pitchFamily="49" charset="0"/>
              </a:rPr>
              <a:t>Output: Opens the device and sends the required USB packets.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D4AFD1C-70F5-4FAB-BF7D-C0E5AA939EF7}"/>
              </a:ext>
            </a:extLst>
          </p:cNvPr>
          <p:cNvSpPr txBox="1"/>
          <p:nvPr/>
        </p:nvSpPr>
        <p:spPr>
          <a:xfrm>
            <a:off x="2428414" y="2017752"/>
            <a:ext cx="4287173" cy="11079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IN" sz="6600" b="1" dirty="0">
                <a:solidFill>
                  <a:schemeClr val="bg1"/>
                </a:solidFill>
                <a:latin typeface="Lexend Deca" panose="020B0604020202020204" charset="0"/>
                <a:cs typeface="Lexend Deca" panose="020B0604020202020204" charset="0"/>
              </a:rPr>
              <a:t>Functions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 animBg="1"/>
      <p:bldP spid="13" grpId="0" animBg="1"/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F7C62B-43ED-448D-9690-DE0925C9BE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889" y="-75379"/>
            <a:ext cx="6014400" cy="857400"/>
          </a:xfrm>
        </p:spPr>
        <p:txBody>
          <a:bodyPr/>
          <a:lstStyle/>
          <a:p>
            <a:r>
              <a:rPr lang="en-US" dirty="0"/>
              <a:t>A short </a:t>
            </a:r>
            <a:r>
              <a:rPr lang="en-US" dirty="0" err="1"/>
              <a:t>Libusb</a:t>
            </a:r>
            <a:r>
              <a:rPr lang="en-US" dirty="0"/>
              <a:t> primer</a:t>
            </a: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499EDE-BAB0-46DB-A645-5F11DC75E07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65D8C4-1093-47F3-AE95-54C2AC9767B2}"/>
              </a:ext>
            </a:extLst>
          </p:cNvPr>
          <p:cNvSpPr txBox="1"/>
          <p:nvPr/>
        </p:nvSpPr>
        <p:spPr>
          <a:xfrm>
            <a:off x="580550" y="1204045"/>
            <a:ext cx="28135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Lexend Deca" panose="020B0604020202020204" charset="0"/>
                <a:cs typeface="Lexend Deca" panose="020B0604020202020204" charset="0"/>
              </a:rPr>
              <a:t>Initialization/ Deinitialization</a:t>
            </a:r>
            <a:endParaRPr lang="en-IN" dirty="0">
              <a:solidFill>
                <a:schemeClr val="bg1"/>
              </a:solidFill>
              <a:latin typeface="Lexend Deca" panose="020B0604020202020204" charset="0"/>
              <a:cs typeface="Lexend Deca" panose="020B060402020202020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A136471-E7F9-4EB5-B4BE-82F05788AF24}"/>
              </a:ext>
            </a:extLst>
          </p:cNvPr>
          <p:cNvSpPr txBox="1"/>
          <p:nvPr/>
        </p:nvSpPr>
        <p:spPr>
          <a:xfrm>
            <a:off x="3527976" y="1022022"/>
            <a:ext cx="24759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err="1">
                <a:solidFill>
                  <a:schemeClr val="bg1"/>
                </a:solidFill>
                <a:latin typeface="Consolas" panose="020B0609020204030204" pitchFamily="49" charset="0"/>
                <a:cs typeface="Lexend Deca" panose="020B0604020202020204" charset="0"/>
              </a:rPr>
              <a:t>libusb_init</a:t>
            </a:r>
            <a:r>
              <a:rPr lang="en-IN" dirty="0">
                <a:solidFill>
                  <a:schemeClr val="bg1"/>
                </a:solidFill>
                <a:latin typeface="Consolas" panose="020B0609020204030204" pitchFamily="49" charset="0"/>
                <a:cs typeface="Lexend Deca" panose="020B0604020202020204" charset="0"/>
              </a:rPr>
              <a:t>()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674B3E-5941-4184-96AF-3AD97537CE6E}"/>
              </a:ext>
            </a:extLst>
          </p:cNvPr>
          <p:cNvSpPr txBox="1"/>
          <p:nvPr/>
        </p:nvSpPr>
        <p:spPr>
          <a:xfrm>
            <a:off x="3527976" y="1343006"/>
            <a:ext cx="24759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err="1">
                <a:solidFill>
                  <a:schemeClr val="bg1"/>
                </a:solidFill>
                <a:latin typeface="Consolas" panose="020B0609020204030204" pitchFamily="49" charset="0"/>
                <a:cs typeface="Lexend Deca" panose="020B0604020202020204" charset="0"/>
              </a:rPr>
              <a:t>libusb_exit</a:t>
            </a:r>
            <a:r>
              <a:rPr lang="en-IN" dirty="0">
                <a:solidFill>
                  <a:schemeClr val="bg1"/>
                </a:solidFill>
                <a:latin typeface="Consolas" panose="020B0609020204030204" pitchFamily="49" charset="0"/>
                <a:cs typeface="Lexend Deca" panose="020B0604020202020204" charset="0"/>
              </a:rPr>
              <a:t>()</a:t>
            </a:r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39550C3D-125B-4486-B93D-D207F394C27A}"/>
              </a:ext>
            </a:extLst>
          </p:cNvPr>
          <p:cNvSpPr/>
          <p:nvPr/>
        </p:nvSpPr>
        <p:spPr>
          <a:xfrm>
            <a:off x="3260202" y="941673"/>
            <a:ext cx="267774" cy="900332"/>
          </a:xfrm>
          <a:prstGeom prst="rightBrac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7F932D0-6090-418B-B7E2-AEEC48DD5BAA}"/>
              </a:ext>
            </a:extLst>
          </p:cNvPr>
          <p:cNvSpPr txBox="1"/>
          <p:nvPr/>
        </p:nvSpPr>
        <p:spPr>
          <a:xfrm>
            <a:off x="1478353" y="2434788"/>
            <a:ext cx="20568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Lexend Deca" panose="020B0604020202020204" charset="0"/>
                <a:cs typeface="Lexend Deca" panose="020B0604020202020204" charset="0"/>
              </a:rPr>
              <a:t>Get list of devices</a:t>
            </a:r>
            <a:endParaRPr lang="en-IN" dirty="0">
              <a:solidFill>
                <a:schemeClr val="bg1"/>
              </a:solidFill>
              <a:latin typeface="Lexend Deca" panose="020B0604020202020204" charset="0"/>
              <a:cs typeface="Lexend Deca" panose="020B060402020202020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A8506EA-6A72-4B33-BF4D-6065861CF311}"/>
              </a:ext>
            </a:extLst>
          </p:cNvPr>
          <p:cNvSpPr txBox="1"/>
          <p:nvPr/>
        </p:nvSpPr>
        <p:spPr>
          <a:xfrm>
            <a:off x="3535250" y="2179224"/>
            <a:ext cx="50319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err="1">
                <a:solidFill>
                  <a:schemeClr val="bg1"/>
                </a:solidFill>
                <a:latin typeface="Consolas" panose="020B0609020204030204" pitchFamily="49" charset="0"/>
                <a:cs typeface="Lexend Deca" panose="020B0604020202020204" charset="0"/>
              </a:rPr>
              <a:t>libusb_get_device_list</a:t>
            </a:r>
            <a:r>
              <a:rPr lang="en-IN" dirty="0">
                <a:solidFill>
                  <a:schemeClr val="bg1"/>
                </a:solidFill>
                <a:latin typeface="Consolas" panose="020B0609020204030204" pitchFamily="49" charset="0"/>
                <a:cs typeface="Lexend Deca" panose="020B0604020202020204" charset="0"/>
              </a:rPr>
              <a:t>(</a:t>
            </a:r>
            <a:r>
              <a:rPr lang="en-IN" dirty="0" err="1">
                <a:solidFill>
                  <a:schemeClr val="bg1"/>
                </a:solidFill>
                <a:latin typeface="Consolas" panose="020B0609020204030204" pitchFamily="49" charset="0"/>
                <a:cs typeface="Lexend Deca" panose="020B0604020202020204" charset="0"/>
              </a:rPr>
              <a:t>libusb_device</a:t>
            </a:r>
            <a:r>
              <a:rPr lang="en-IN" dirty="0">
                <a:solidFill>
                  <a:schemeClr val="bg1"/>
                </a:solidFill>
                <a:latin typeface="Consolas" panose="020B0609020204030204" pitchFamily="49" charset="0"/>
                <a:cs typeface="Lexend Deca" panose="020B0604020202020204" charset="0"/>
              </a:rPr>
              <a:t> **list) 	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428240-76E6-4FC1-A58F-2ECA30144D45}"/>
              </a:ext>
            </a:extLst>
          </p:cNvPr>
          <p:cNvSpPr txBox="1"/>
          <p:nvPr/>
        </p:nvSpPr>
        <p:spPr>
          <a:xfrm>
            <a:off x="3535250" y="2556480"/>
            <a:ext cx="53674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err="1">
                <a:solidFill>
                  <a:schemeClr val="bg1"/>
                </a:solidFill>
                <a:latin typeface="Consolas" panose="020B0609020204030204" pitchFamily="49" charset="0"/>
                <a:cs typeface="Lexend Deca" panose="020B0604020202020204" charset="0"/>
              </a:rPr>
              <a:t>libusb_free_device_list</a:t>
            </a:r>
            <a:r>
              <a:rPr lang="en-IN" dirty="0">
                <a:solidFill>
                  <a:schemeClr val="bg1"/>
                </a:solidFill>
                <a:latin typeface="Consolas" panose="020B0609020204030204" pitchFamily="49" charset="0"/>
                <a:cs typeface="Lexend Deca" panose="020B0604020202020204" charset="0"/>
              </a:rPr>
              <a:t>(</a:t>
            </a:r>
            <a:r>
              <a:rPr lang="en-IN" dirty="0" err="1">
                <a:solidFill>
                  <a:schemeClr val="bg1"/>
                </a:solidFill>
                <a:latin typeface="Consolas" panose="020B0609020204030204" pitchFamily="49" charset="0"/>
                <a:cs typeface="Lexend Deca" panose="020B0604020202020204" charset="0"/>
              </a:rPr>
              <a:t>libusb_device</a:t>
            </a:r>
            <a:r>
              <a:rPr lang="en-IN" dirty="0">
                <a:solidFill>
                  <a:schemeClr val="bg1"/>
                </a:solidFill>
                <a:latin typeface="Consolas" panose="020B0609020204030204" pitchFamily="49" charset="0"/>
                <a:cs typeface="Lexend Deca" panose="020B0604020202020204" charset="0"/>
              </a:rPr>
              <a:t> **list) 		</a:t>
            </a:r>
          </a:p>
        </p:txBody>
      </p:sp>
      <p:sp>
        <p:nvSpPr>
          <p:cNvPr id="14" name="Right Brace 13">
            <a:extLst>
              <a:ext uri="{FF2B5EF4-FFF2-40B4-BE49-F238E27FC236}">
                <a16:creationId xmlns:a16="http://schemas.microsoft.com/office/drawing/2014/main" id="{138AAF7B-CE29-4E09-B213-C36FB75B8DF1}"/>
              </a:ext>
            </a:extLst>
          </p:cNvPr>
          <p:cNvSpPr/>
          <p:nvPr/>
        </p:nvSpPr>
        <p:spPr>
          <a:xfrm>
            <a:off x="3267477" y="2127011"/>
            <a:ext cx="267774" cy="900332"/>
          </a:xfrm>
          <a:prstGeom prst="rightBrac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9D27783-9350-411B-B9EF-17B7C1A592FF}"/>
              </a:ext>
            </a:extLst>
          </p:cNvPr>
          <p:cNvSpPr txBox="1"/>
          <p:nvPr/>
        </p:nvSpPr>
        <p:spPr>
          <a:xfrm>
            <a:off x="1478353" y="3545281"/>
            <a:ext cx="20568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Lexend Deca" panose="020B0604020202020204" charset="0"/>
                <a:cs typeface="Lexend Deca" panose="020B0604020202020204" charset="0"/>
              </a:rPr>
              <a:t>Get device handle</a:t>
            </a:r>
            <a:endParaRPr lang="en-IN" dirty="0">
              <a:solidFill>
                <a:schemeClr val="bg1"/>
              </a:solidFill>
              <a:latin typeface="Lexend Deca" panose="020B0604020202020204" charset="0"/>
              <a:cs typeface="Lexend Deca" panose="020B060402020202020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2438E4C-DB68-4A1D-B7E2-BB5B200DA457}"/>
              </a:ext>
            </a:extLst>
          </p:cNvPr>
          <p:cNvSpPr txBox="1"/>
          <p:nvPr/>
        </p:nvSpPr>
        <p:spPr>
          <a:xfrm>
            <a:off x="3535250" y="3309780"/>
            <a:ext cx="56087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err="1">
                <a:solidFill>
                  <a:schemeClr val="bg1"/>
                </a:solidFill>
                <a:latin typeface="Consolas" panose="020B0609020204030204" pitchFamily="49" charset="0"/>
                <a:cs typeface="Lexend Deca" panose="020B0604020202020204" charset="0"/>
              </a:rPr>
              <a:t>libusb_open_device_with_vid_pid</a:t>
            </a:r>
            <a:r>
              <a:rPr lang="en-IN" dirty="0">
                <a:solidFill>
                  <a:schemeClr val="bg1"/>
                </a:solidFill>
                <a:latin typeface="Consolas" panose="020B0609020204030204" pitchFamily="49" charset="0"/>
                <a:cs typeface="Lexend Deca" panose="020B0604020202020204" charset="0"/>
              </a:rPr>
              <a:t>(uint16_t </a:t>
            </a:r>
            <a:r>
              <a:rPr lang="en-IN" dirty="0" err="1">
                <a:solidFill>
                  <a:schemeClr val="bg1"/>
                </a:solidFill>
                <a:latin typeface="Consolas" panose="020B0609020204030204" pitchFamily="49" charset="0"/>
                <a:cs typeface="Lexend Deca" panose="020B0604020202020204" charset="0"/>
              </a:rPr>
              <a:t>vendor_id</a:t>
            </a:r>
            <a:r>
              <a:rPr lang="en-IN" dirty="0">
                <a:solidFill>
                  <a:schemeClr val="bg1"/>
                </a:solidFill>
                <a:latin typeface="Consolas" panose="020B0609020204030204" pitchFamily="49" charset="0"/>
                <a:cs typeface="Lexend Deca" panose="020B0604020202020204" charset="0"/>
              </a:rPr>
              <a:t>,</a:t>
            </a:r>
          </a:p>
          <a:p>
            <a:r>
              <a:rPr lang="en-IN" dirty="0">
                <a:solidFill>
                  <a:schemeClr val="bg1"/>
                </a:solidFill>
                <a:latin typeface="Consolas" panose="020B0609020204030204" pitchFamily="49" charset="0"/>
                <a:cs typeface="Lexend Deca" panose="020B0604020202020204" charset="0"/>
              </a:rPr>
              <a:t>		uint16_t 	</a:t>
            </a:r>
            <a:r>
              <a:rPr lang="en-IN" dirty="0" err="1">
                <a:solidFill>
                  <a:schemeClr val="bg1"/>
                </a:solidFill>
                <a:latin typeface="Consolas" panose="020B0609020204030204" pitchFamily="49" charset="0"/>
                <a:cs typeface="Lexend Deca" panose="020B0604020202020204" charset="0"/>
              </a:rPr>
              <a:t>product_id</a:t>
            </a:r>
            <a:r>
              <a:rPr lang="en-IN" dirty="0">
                <a:solidFill>
                  <a:schemeClr val="bg1"/>
                </a:solidFill>
                <a:latin typeface="Consolas" panose="020B0609020204030204" pitchFamily="49" charset="0"/>
                <a:cs typeface="Lexend Deca" panose="020B0604020202020204" charset="0"/>
              </a:rPr>
              <a:t>) 	</a:t>
            </a:r>
          </a:p>
        </p:txBody>
      </p:sp>
      <p:sp>
        <p:nvSpPr>
          <p:cNvPr id="24" name="Right Brace 23">
            <a:extLst>
              <a:ext uri="{FF2B5EF4-FFF2-40B4-BE49-F238E27FC236}">
                <a16:creationId xmlns:a16="http://schemas.microsoft.com/office/drawing/2014/main" id="{591CF82B-3B3A-4A1A-94A1-45E8E663776E}"/>
              </a:ext>
            </a:extLst>
          </p:cNvPr>
          <p:cNvSpPr/>
          <p:nvPr/>
        </p:nvSpPr>
        <p:spPr>
          <a:xfrm>
            <a:off x="3267477" y="3237504"/>
            <a:ext cx="267774" cy="900332"/>
          </a:xfrm>
          <a:prstGeom prst="rightBrac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06704486"/>
      </p:ext>
    </p:extLst>
  </p:cSld>
  <p:clrMapOvr>
    <a:masterClrMapping/>
  </p:clrMapOvr>
</p:sld>
</file>

<file path=ppt/theme/theme1.xml><?xml version="1.0" encoding="utf-8"?>
<a:theme xmlns:a="http://schemas.openxmlformats.org/drawingml/2006/main" name="Aliena template">
  <a:themeElements>
    <a:clrScheme name="Custom 347">
      <a:dk1>
        <a:srgbClr val="050060"/>
      </a:dk1>
      <a:lt1>
        <a:srgbClr val="FFFFFF"/>
      </a:lt1>
      <a:dk2>
        <a:srgbClr val="585963"/>
      </a:dk2>
      <a:lt2>
        <a:srgbClr val="F3F3F3"/>
      </a:lt2>
      <a:accent1>
        <a:srgbClr val="0A2F9E"/>
      </a:accent1>
      <a:accent2>
        <a:srgbClr val="3544FF"/>
      </a:accent2>
      <a:accent3>
        <a:srgbClr val="24D6FF"/>
      </a:accent3>
      <a:accent4>
        <a:srgbClr val="00FFFF"/>
      </a:accent4>
      <a:accent5>
        <a:srgbClr val="A458FF"/>
      </a:accent5>
      <a:accent6>
        <a:srgbClr val="D392FF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383</TotalTime>
  <Words>555</Words>
  <Application>Microsoft Office PowerPoint</Application>
  <PresentationFormat>On-screen Show (16:9)</PresentationFormat>
  <Paragraphs>94</Paragraphs>
  <Slides>13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Muli Regular</vt:lpstr>
      <vt:lpstr>Calibri</vt:lpstr>
      <vt:lpstr>Lato</vt:lpstr>
      <vt:lpstr>Ink Free</vt:lpstr>
      <vt:lpstr>Consolas</vt:lpstr>
      <vt:lpstr>Lexend Deca</vt:lpstr>
      <vt:lpstr>Arial</vt:lpstr>
      <vt:lpstr>Aliena template</vt:lpstr>
      <vt:lpstr>OPENAURANB</vt:lpstr>
      <vt:lpstr>Short Recap</vt:lpstr>
      <vt:lpstr>Reverse Engineering</vt:lpstr>
      <vt:lpstr>Open up Wireshark And get familiar with the setup</vt:lpstr>
      <vt:lpstr>Finding our device</vt:lpstr>
      <vt:lpstr>Conclusions</vt:lpstr>
      <vt:lpstr>CODE</vt:lpstr>
      <vt:lpstr>PowerPoint Presentation</vt:lpstr>
      <vt:lpstr>A short Libusb primer</vt:lpstr>
      <vt:lpstr>PowerPoint Presentation</vt:lpstr>
      <vt:lpstr>Explore the code further</vt:lpstr>
      <vt:lpstr>PowerPoint Presentation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OPENAURANB</dc:title>
  <dc:creator>midhun</dc:creator>
  <cp:lastModifiedBy>midhun</cp:lastModifiedBy>
  <cp:revision>45</cp:revision>
  <dcterms:modified xsi:type="dcterms:W3CDTF">2020-05-09T10:48:41Z</dcterms:modified>
</cp:coreProperties>
</file>